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6" r:id="rId4"/>
    <p:sldMasterId id="214748372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Thin"/>
      <p:regular r:id="rId46"/>
      <p:bold r:id="rId47"/>
      <p:italic r:id="rId48"/>
      <p:boldItalic r:id="rId49"/>
    </p:embeddedFont>
    <p:embeddedFont>
      <p:font typeface="Roboto Medium"/>
      <p:regular r:id="rId50"/>
      <p:bold r:id="rId51"/>
      <p:italic r:id="rId52"/>
      <p:boldItalic r:id="rId53"/>
    </p:embeddedFont>
    <p:embeddedFont>
      <p:font typeface="Roboto"/>
      <p:regular r:id="rId54"/>
      <p:bold r:id="rId55"/>
      <p:italic r:id="rId56"/>
      <p:boldItalic r:id="rId57"/>
    </p:embeddedFont>
    <p:embeddedFont>
      <p:font typeface="Amatic SC"/>
      <p:regular r:id="rId58"/>
      <p:bold r:id="rId59"/>
    </p:embeddedFont>
    <p:embeddedFont>
      <p:font typeface="Inconsolata"/>
      <p:regular r:id="rId60"/>
      <p:bold r:id="rId61"/>
    </p:embeddedFont>
    <p:embeddedFont>
      <p:font typeface="Roboto Ligh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Thin-regular.fntdata"/><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Thin-italic.fntdata"/><Relationship Id="rId47" Type="http://schemas.openxmlformats.org/officeDocument/2006/relationships/font" Target="fonts/RobotoThin-bold.fntdata"/><Relationship Id="rId49" Type="http://schemas.openxmlformats.org/officeDocument/2006/relationships/font" Target="fonts/RobotoThin-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Light-regular.fntdata"/><Relationship Id="rId61" Type="http://schemas.openxmlformats.org/officeDocument/2006/relationships/font" Target="fonts/Inconsolata-bold.fntdata"/><Relationship Id="rId20" Type="http://schemas.openxmlformats.org/officeDocument/2006/relationships/slide" Target="slides/slide14.xml"/><Relationship Id="rId64" Type="http://schemas.openxmlformats.org/officeDocument/2006/relationships/font" Target="fonts/RobotoLight-italic.fntdata"/><Relationship Id="rId63" Type="http://schemas.openxmlformats.org/officeDocument/2006/relationships/font" Target="fonts/RobotoLight-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RobotoLight-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nconsolata-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AmaticSC-bold.fntdata"/><Relationship Id="rId14" Type="http://schemas.openxmlformats.org/officeDocument/2006/relationships/slide" Target="slides/slide8.xml"/><Relationship Id="rId58" Type="http://schemas.openxmlformats.org/officeDocument/2006/relationships/font" Target="fonts/AmaticSC-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2-Stu_GoodMovies/Solved/good_movies.ipynb"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3-Ins_CleaningData/Solved/CleaningData.ipynb"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3-Ins_CleaningData/Solved/CleaningData.ipynb"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4-Par_PortlandCrime/Solved/PortlandCrime.ipynb"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4-Par_PortlandCrime/Solved/PortlandCrime.ipynb"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5-Evr_PandasRecap/Unsolved/PandasRecap.ipynb" TargetMode="External"/><Relationship Id="rId3" Type="http://schemas.openxmlformats.org/officeDocument/2006/relationships/hyperlink" Target="https://github.com/coding-boot-camp/DataViz-Lesson-Plans/blob/master/01-Lesson-Plans/04-Pandas/2/Activities/05-Evr_PandasRecap/Unsolved/Resources/ufoSightings.csv" TargetMode="External"/><Relationship Id="rId4" Type="http://schemas.openxmlformats.org/officeDocument/2006/relationships/hyperlink" Target="https://github.com/coding-boot-camp/DataViz-Lesson-Plans/blob/master/01-Lesson-Plans/04-Pandas/2/Activities/05-Evr_PandasRecap/Solved/PandasRecap.ipynb"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6-Ins_GroupBy/Solved/GroupBy.ipynb"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1-Ins_LocAndIloc/Solved/LocAndIloc.ipynb"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7-Par_Pokemon/Solved/pokemon.ipynb"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7-Par_Pokemon/Solved/pokemon.ipynb"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8-Ins_Sorting/Solved/Sorting.ipynb"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9-Stu_SearchForTheWorst/Solved/SearchForTheWorst.ipynb"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2/Activities/09-Stu_SearchForTheWorst/Solved/SearchForTheWorst.ipynb"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7fd6f392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fd6f392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7fef3a6131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7fef3a6131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way in which this is done is by calling </a:t>
            </a:r>
            <a:r>
              <a:rPr lang="en" sz="1000">
                <a:solidFill>
                  <a:srgbClr val="24292E"/>
                </a:solidFill>
                <a:highlight>
                  <a:srgbClr val="FFFFFF"/>
                </a:highlight>
                <a:latin typeface="Consolas"/>
                <a:ea typeface="Consolas"/>
                <a:cs typeface="Consolas"/>
                <a:sym typeface="Consolas"/>
              </a:rPr>
              <a:t>loc[]</a:t>
            </a:r>
            <a:r>
              <a:rPr lang="en" sz="1200">
                <a:solidFill>
                  <a:srgbClr val="24292E"/>
                </a:solidFill>
                <a:highlight>
                  <a:srgbClr val="FFFFFF"/>
                </a:highlight>
              </a:rPr>
              <a:t> or </a:t>
            </a:r>
            <a:r>
              <a:rPr lang="en" sz="1000">
                <a:solidFill>
                  <a:srgbClr val="24292E"/>
                </a:solidFill>
                <a:highlight>
                  <a:srgbClr val="FFFFFF"/>
                </a:highlight>
                <a:latin typeface="Consolas"/>
                <a:ea typeface="Consolas"/>
                <a:cs typeface="Consolas"/>
                <a:sym typeface="Consolas"/>
              </a:rPr>
              <a:t>iloc[]</a:t>
            </a:r>
            <a:r>
              <a:rPr lang="en" sz="1200">
                <a:solidFill>
                  <a:srgbClr val="24292E"/>
                </a:solidFill>
                <a:highlight>
                  <a:srgbClr val="FFFFFF"/>
                </a:highlight>
              </a:rPr>
              <a:t> on a DataFrame and passing a logic test in place of the rows section of the call. For example: </a:t>
            </a:r>
            <a:r>
              <a:rPr lang="en" sz="1000">
                <a:solidFill>
                  <a:srgbClr val="24292E"/>
                </a:solidFill>
                <a:highlight>
                  <a:srgbClr val="FFFFFF"/>
                </a:highlight>
                <a:latin typeface="Consolas"/>
                <a:ea typeface="Consolas"/>
                <a:cs typeface="Consolas"/>
                <a:sym typeface="Consolas"/>
              </a:rPr>
              <a:t>loc[df["id"] &gt;= 10, :]</a:t>
            </a:r>
            <a:r>
              <a:rPr lang="en" sz="1200">
                <a:solidFill>
                  <a:srgbClr val="24292E"/>
                </a:solidFill>
                <a:highlight>
                  <a:srgbClr val="FFFFFF"/>
                </a:highlight>
              </a:rPr>
              <a:t> will return all rows of data with a value equal to or greater than 10 within the "id" column.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It is possible to then select which columns to return by simply adding their references into the columns section of the </a:t>
            </a:r>
            <a:r>
              <a:rPr lang="en" sz="1000">
                <a:solidFill>
                  <a:srgbClr val="24292E"/>
                </a:solidFill>
                <a:highlight>
                  <a:srgbClr val="FFFFFF"/>
                </a:highlight>
                <a:latin typeface="Consolas"/>
                <a:ea typeface="Consolas"/>
                <a:cs typeface="Consolas"/>
                <a:sym typeface="Consolas"/>
              </a:rPr>
              <a:t>loc[]</a:t>
            </a:r>
            <a:r>
              <a:rPr lang="en" sz="1200">
                <a:solidFill>
                  <a:srgbClr val="24292E"/>
                </a:solidFill>
                <a:highlight>
                  <a:srgbClr val="FFFFFF"/>
                </a:highlight>
              </a:rPr>
              <a:t> or </a:t>
            </a:r>
            <a:r>
              <a:rPr lang="en" sz="1000">
                <a:solidFill>
                  <a:srgbClr val="24292E"/>
                </a:solidFill>
                <a:highlight>
                  <a:srgbClr val="FFFFFF"/>
                </a:highlight>
                <a:latin typeface="Consolas"/>
                <a:ea typeface="Consolas"/>
                <a:cs typeface="Consolas"/>
                <a:sym typeface="Consolas"/>
              </a:rPr>
              <a:t>iloc[]</a:t>
            </a:r>
            <a:r>
              <a:rPr lang="en" sz="1200">
                <a:solidFill>
                  <a:srgbClr val="24292E"/>
                </a:solidFill>
                <a:highlight>
                  <a:srgbClr val="FFFFFF"/>
                </a:highlight>
              </a:rPr>
              <a:t> expression.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If there are multiple conditions that should be checked for, </a:t>
            </a:r>
            <a:r>
              <a:rPr lang="en" sz="1000">
                <a:solidFill>
                  <a:srgbClr val="24292E"/>
                </a:solidFill>
                <a:highlight>
                  <a:srgbClr val="FFFFFF"/>
                </a:highlight>
                <a:latin typeface="Consolas"/>
                <a:ea typeface="Consolas"/>
                <a:cs typeface="Consolas"/>
                <a:sym typeface="Consolas"/>
              </a:rPr>
              <a:t>&amp;</a:t>
            </a:r>
            <a:r>
              <a:rPr lang="en" sz="1200">
                <a:solidFill>
                  <a:srgbClr val="24292E"/>
                </a:solidFill>
                <a:highlight>
                  <a:srgbClr val="FFFFFF"/>
                </a:highlight>
              </a:rPr>
              <a:t> and </a:t>
            </a:r>
            <a:r>
              <a:rPr lang="en" sz="1000">
                <a:solidFill>
                  <a:srgbClr val="24292E"/>
                </a:solidFill>
                <a:highlight>
                  <a:srgbClr val="FFFFFF"/>
                </a:highlight>
                <a:latin typeface="Consolas"/>
                <a:ea typeface="Consolas"/>
                <a:cs typeface="Consolas"/>
                <a:sym typeface="Consolas"/>
              </a:rPr>
              <a:t>|</a:t>
            </a:r>
            <a:r>
              <a:rPr lang="en" sz="1200">
                <a:solidFill>
                  <a:srgbClr val="24292E"/>
                </a:solidFill>
                <a:highlight>
                  <a:srgbClr val="FFFFFF"/>
                </a:highlight>
              </a:rPr>
              <a:t> may also be added into the logic test as representations of </a:t>
            </a:r>
            <a:r>
              <a:rPr lang="en" sz="1000">
                <a:solidFill>
                  <a:srgbClr val="24292E"/>
                </a:solidFill>
                <a:highlight>
                  <a:srgbClr val="FFFFFF"/>
                </a:highlight>
                <a:latin typeface="Consolas"/>
                <a:ea typeface="Consolas"/>
                <a:cs typeface="Consolas"/>
                <a:sym typeface="Consolas"/>
              </a:rPr>
              <a:t>and</a:t>
            </a:r>
            <a:r>
              <a:rPr lang="en" sz="1200">
                <a:solidFill>
                  <a:srgbClr val="24292E"/>
                </a:solidFill>
                <a:highlight>
                  <a:srgbClr val="FFFFFF"/>
                </a:highlight>
              </a:rPr>
              <a:t> and </a:t>
            </a:r>
            <a:r>
              <a:rPr lang="en" sz="1000">
                <a:solidFill>
                  <a:srgbClr val="24292E"/>
                </a:solidFill>
                <a:highlight>
                  <a:srgbClr val="FFFFFF"/>
                </a:highlight>
                <a:latin typeface="Consolas"/>
                <a:ea typeface="Consolas"/>
                <a:cs typeface="Consolas"/>
                <a:sym typeface="Consolas"/>
              </a:rPr>
              <a:t>or</a:t>
            </a:r>
            <a:r>
              <a:rPr lang="en" sz="1200">
                <a:solidFill>
                  <a:srgbClr val="24292E"/>
                </a:solidFill>
                <a:highlight>
                  <a:srgbClr val="FFFFFF"/>
                </a:highlight>
              </a:rPr>
              <a:t>. This allows for a great amount of customization.</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7fd6f39269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7fd6f39269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1.3</a:t>
            </a:r>
            <a:endParaRPr b="1">
              <a:solidFill>
                <a:schemeClr val="dk1"/>
              </a:solidFill>
            </a:endParaRPr>
          </a:p>
          <a:p>
            <a:pPr indent="0" lvl="0" marL="457200" rtl="0" algn="l">
              <a:lnSpc>
                <a:spcPct val="115000"/>
              </a:lnSpc>
              <a:spcBef>
                <a:spcPts val="300"/>
              </a:spcBef>
              <a:spcAft>
                <a:spcPts val="1200"/>
              </a:spcAft>
              <a:buNone/>
            </a:pPr>
            <a:r>
              <a:t/>
            </a:r>
            <a:endParaRPr b="1" sz="1200">
              <a:solidFill>
                <a:srgbClr val="FF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7fd6f39269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7fd6f39269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1.3</a:t>
            </a:r>
            <a:endParaRPr b="1">
              <a:solidFill>
                <a:schemeClr val="dk1"/>
              </a:solidFill>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7fd6f39269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7fd6f39269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1.4</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02-Stu_GoodMovies</a:t>
            </a:r>
            <a:r>
              <a:rPr lang="en" sz="1200">
                <a:solidFill>
                  <a:srgbClr val="24292E"/>
                </a:solidFill>
              </a:rPr>
              <a:t> and walk through the code with the class, answering whatever questions students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Some key tidbits of information to cover during this review:</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Since the user is only interested in data that pertains to IMDB, all rows that contain review information outside of IMDB are filtered out manually by simply dropping those rows.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 order to collect those films with a score greater than or equal to 7, a conditional </a:t>
            </a:r>
            <a:r>
              <a:rPr lang="en" sz="1000">
                <a:solidFill>
                  <a:srgbClr val="24292E"/>
                </a:solidFill>
                <a:latin typeface="Consolas"/>
                <a:ea typeface="Consolas"/>
                <a:cs typeface="Consolas"/>
                <a:sym typeface="Consolas"/>
              </a:rPr>
              <a:t>loc[]</a:t>
            </a:r>
            <a:r>
              <a:rPr lang="en" sz="1200">
                <a:solidFill>
                  <a:srgbClr val="24292E"/>
                </a:solidFill>
              </a:rPr>
              <a:t> filter is used that looks into the "IMDB" column and only collects those rows that pass through the logic test with a True value.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 order to collect those films that have less than 20K votes, another conditional </a:t>
            </a:r>
            <a:r>
              <a:rPr lang="en" sz="1000">
                <a:solidFill>
                  <a:srgbClr val="24292E"/>
                </a:solidFill>
                <a:latin typeface="Consolas"/>
                <a:ea typeface="Consolas"/>
                <a:cs typeface="Consolas"/>
                <a:sym typeface="Consolas"/>
              </a:rPr>
              <a:t>loc[]</a:t>
            </a:r>
            <a:r>
              <a:rPr lang="en" sz="1200">
                <a:solidFill>
                  <a:srgbClr val="24292E"/>
                </a:solidFill>
              </a:rPr>
              <a:t> filter is used that searches through the "IMDB_user_vote_count" column and only collects those rows that pass through the logic test with a True value.</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7fd6f39269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7fd6f39269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7fef3a6131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7fef3a6131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Note for instructor: Make sure to tell the students th</a:t>
            </a:r>
            <a:r>
              <a:rPr b="1" lang="en">
                <a:solidFill>
                  <a:srgbClr val="FF0000"/>
                </a:solidFill>
              </a:rPr>
              <a:t>e </a:t>
            </a:r>
            <a:endParaRPr b="1">
              <a:solidFill>
                <a:srgbClr val="FF0000"/>
              </a:solidFill>
            </a:endParaRPr>
          </a:p>
          <a:p>
            <a:pPr indent="0" lvl="0" marL="0" rtl="0" algn="l">
              <a:spcBef>
                <a:spcPts val="0"/>
              </a:spcBef>
              <a:spcAft>
                <a:spcPts val="0"/>
              </a:spcAft>
              <a:buClr>
                <a:schemeClr val="dk1"/>
              </a:buClr>
              <a:buSzPts val="1100"/>
              <a:buFont typeface="Arial"/>
              <a:buNone/>
            </a:pPr>
            <a:r>
              <a:rPr b="1" lang="en">
                <a:solidFill>
                  <a:srgbClr val="FF0000"/>
                </a:solidFill>
              </a:rPr>
              <a:t>points below:</a:t>
            </a:r>
            <a:endParaRPr b="1">
              <a:solidFill>
                <a:srgbClr val="FF0000"/>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When dealing with massive datasets it is almost inevitable that duplicate rows, inconsistent spelling, and missing values will crop up.</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While these issues may not seem significant in the grand scheme of things, they can severely hinder the analysis and visualization of a dataset by skewing the data one way or another.</a:t>
            </a:r>
            <a:endParaRPr b="1"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Thankfully Pandas includes methods through which its users can remove missing values, replace duplicates, and change values with relative ease.</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rPr b="1" lang="en" sz="800">
                <a:solidFill>
                  <a:srgbClr val="24292E"/>
                </a:solidFill>
                <a:highlight>
                  <a:srgbClr val="FFFFFF"/>
                </a:highlight>
              </a:rPr>
              <a:t>Note to self: background slide from ‘data-03-3-python-deeper-dive’ slide 6, and Einstein from ‘SQLAlchemy Daya 3’ slide 8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7fd6f39269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7fd6f39269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NOTE: slide referent to the </a:t>
            </a:r>
            <a:r>
              <a:rPr b="1" lang="en">
                <a:solidFill>
                  <a:schemeClr val="dk1"/>
                </a:solidFill>
              </a:rPr>
              <a:t>highlighted</a:t>
            </a:r>
            <a:r>
              <a:rPr b="1" lang="en">
                <a:solidFill>
                  <a:schemeClr val="dk1"/>
                </a:solidFill>
              </a:rPr>
              <a:t> </a:t>
            </a:r>
            <a:r>
              <a:rPr b="1" lang="en">
                <a:solidFill>
                  <a:schemeClr val="dk1"/>
                </a:solidFill>
              </a:rPr>
              <a:t>bullet point</a:t>
            </a:r>
            <a:r>
              <a:rPr b="1" lang="en">
                <a:solidFill>
                  <a:schemeClr val="dk1"/>
                </a:solidFill>
              </a:rPr>
              <a:t>.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03-Ins_CleaningData</a:t>
            </a:r>
            <a:r>
              <a:rPr lang="en" sz="1200">
                <a:solidFill>
                  <a:srgbClr val="24292E"/>
                </a:solidFill>
                <a:highlight>
                  <a:srgbClr val="FFFFFF"/>
                </a:highlight>
              </a:rPr>
              <a:t> within Jupyter Notebook and run through the code line-by-line with the class.</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b="1" lang="en" sz="1200">
                <a:solidFill>
                  <a:srgbClr val="24292E"/>
                </a:solidFill>
                <a:highlight>
                  <a:srgbClr val="FFFFFF"/>
                </a:highlight>
              </a:rPr>
              <a:t>In order to delete a column of extraneous information from a DataFrame: </a:t>
            </a:r>
            <a:r>
              <a:rPr b="1" lang="en" sz="1000">
                <a:solidFill>
                  <a:srgbClr val="24292E"/>
                </a:solidFill>
                <a:highlight>
                  <a:srgbClr val="FFFFFF"/>
                </a:highlight>
                <a:latin typeface="Consolas"/>
                <a:ea typeface="Consolas"/>
                <a:cs typeface="Consolas"/>
                <a:sym typeface="Consolas"/>
              </a:rPr>
              <a:t>del &lt;DataFrame&gt;[&lt;Column&gt;]</a:t>
            </a:r>
            <a:endParaRPr b="1" sz="1000">
              <a:solidFill>
                <a:srgbClr val="24292E"/>
              </a:solidFill>
              <a:highlight>
                <a:srgbClr val="FFFFFF"/>
              </a:highlight>
              <a:latin typeface="Consolas"/>
              <a:ea typeface="Consolas"/>
              <a:cs typeface="Consolas"/>
              <a:sym typeface="Consolas"/>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In order to figure out if any rows are missing data, simply run the </a:t>
            </a:r>
            <a:r>
              <a:rPr lang="en" sz="1000">
                <a:solidFill>
                  <a:srgbClr val="24292E"/>
                </a:solidFill>
                <a:highlight>
                  <a:srgbClr val="FFFFFF"/>
                </a:highlight>
                <a:latin typeface="Consolas"/>
                <a:ea typeface="Consolas"/>
                <a:cs typeface="Consolas"/>
                <a:sym typeface="Consolas"/>
              </a:rPr>
              <a:t>count()</a:t>
            </a:r>
            <a:r>
              <a:rPr lang="en" sz="1200">
                <a:solidFill>
                  <a:srgbClr val="24292E"/>
                </a:solidFill>
                <a:highlight>
                  <a:srgbClr val="FFFFFF"/>
                </a:highlight>
              </a:rPr>
              <a:t> method on the DataFrame and check that all columns contain equal values.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In order to drop rows with missing information from a DataFrame: </a:t>
            </a:r>
            <a:r>
              <a:rPr lang="en" sz="1000">
                <a:solidFill>
                  <a:srgbClr val="24292E"/>
                </a:solidFill>
                <a:highlight>
                  <a:srgbClr val="FFFFFF"/>
                </a:highlight>
                <a:latin typeface="Consolas"/>
                <a:ea typeface="Consolas"/>
                <a:cs typeface="Consolas"/>
                <a:sym typeface="Consolas"/>
              </a:rPr>
              <a:t>&lt;DataFrame&gt;.dropna(how="any")</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7fef3a6131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7fef3a6131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NOTE: slide referent to the highlighted bullet point.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03-Ins_CleaningData</a:t>
            </a:r>
            <a:r>
              <a:rPr lang="en" sz="1200">
                <a:solidFill>
                  <a:srgbClr val="24292E"/>
                </a:solidFill>
                <a:highlight>
                  <a:srgbClr val="FFFFFF"/>
                </a:highlight>
              </a:rPr>
              <a:t> within Jupyter Notebook and run through the code line-by-line with the class.</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In order to delete a column of extraneous information from a DataFrame: </a:t>
            </a:r>
            <a:r>
              <a:rPr lang="en" sz="1000">
                <a:solidFill>
                  <a:srgbClr val="24292E"/>
                </a:solidFill>
                <a:highlight>
                  <a:srgbClr val="FFFFFF"/>
                </a:highlight>
                <a:latin typeface="Consolas"/>
                <a:ea typeface="Consolas"/>
                <a:cs typeface="Consolas"/>
                <a:sym typeface="Consolas"/>
              </a:rPr>
              <a:t>del &lt;DataFrame&gt;[&lt;Column&gt;]</a:t>
            </a:r>
            <a:endParaRPr sz="1000">
              <a:solidFill>
                <a:srgbClr val="24292E"/>
              </a:solidFill>
              <a:highlight>
                <a:srgbClr val="FFFFFF"/>
              </a:highlight>
              <a:latin typeface="Consolas"/>
              <a:ea typeface="Consolas"/>
              <a:cs typeface="Consolas"/>
              <a:sym typeface="Consolas"/>
            </a:endParaRPr>
          </a:p>
          <a:p>
            <a:pPr indent="-304800" lvl="0" marL="457200" rtl="0" algn="l">
              <a:lnSpc>
                <a:spcPct val="115000"/>
              </a:lnSpc>
              <a:spcBef>
                <a:spcPts val="0"/>
              </a:spcBef>
              <a:spcAft>
                <a:spcPts val="0"/>
              </a:spcAft>
              <a:buClr>
                <a:srgbClr val="24292E"/>
              </a:buClr>
              <a:buSzPts val="1200"/>
              <a:buChar char="●"/>
            </a:pPr>
            <a:r>
              <a:rPr b="1" lang="en" sz="1200">
                <a:solidFill>
                  <a:srgbClr val="24292E"/>
                </a:solidFill>
                <a:highlight>
                  <a:srgbClr val="FFFFFF"/>
                </a:highlight>
              </a:rPr>
              <a:t>In order to figure out if any rows are missing data, simply run the </a:t>
            </a:r>
            <a:r>
              <a:rPr b="1" lang="en" sz="1000">
                <a:solidFill>
                  <a:srgbClr val="24292E"/>
                </a:solidFill>
                <a:highlight>
                  <a:srgbClr val="FFFFFF"/>
                </a:highlight>
                <a:latin typeface="Consolas"/>
                <a:ea typeface="Consolas"/>
                <a:cs typeface="Consolas"/>
                <a:sym typeface="Consolas"/>
              </a:rPr>
              <a:t>count()</a:t>
            </a:r>
            <a:r>
              <a:rPr b="1" lang="en" sz="1200">
                <a:solidFill>
                  <a:srgbClr val="24292E"/>
                </a:solidFill>
                <a:highlight>
                  <a:srgbClr val="FFFFFF"/>
                </a:highlight>
              </a:rPr>
              <a:t> method on the DataFrame and check that all columns contain equal values.</a:t>
            </a:r>
            <a:endParaRPr b="1"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b="1" lang="en" sz="1200">
                <a:solidFill>
                  <a:srgbClr val="24292E"/>
                </a:solidFill>
                <a:highlight>
                  <a:srgbClr val="FFFFFF"/>
                </a:highlight>
              </a:rPr>
              <a:t>In order to drop rows with missing information from a DataFrame: </a:t>
            </a:r>
            <a:r>
              <a:rPr b="1" lang="en" sz="1000">
                <a:solidFill>
                  <a:srgbClr val="24292E"/>
                </a:solidFill>
                <a:highlight>
                  <a:srgbClr val="FFFFFF"/>
                </a:highlight>
                <a:latin typeface="Consolas"/>
                <a:ea typeface="Consolas"/>
                <a:cs typeface="Consolas"/>
                <a:sym typeface="Consolas"/>
              </a:rPr>
              <a:t>&lt;DataFrame&gt;.dropna(how="any")</a:t>
            </a:r>
            <a:endParaRPr b="1"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7fef3a6131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7fef3a6131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Sometimes the rows containing "NaN" values should not be removed but should instead be filled with another value. In cases like these, simply using the </a:t>
            </a:r>
            <a:r>
              <a:rPr lang="en" sz="1000">
                <a:solidFill>
                  <a:srgbClr val="24292E"/>
                </a:solidFill>
                <a:highlight>
                  <a:srgbClr val="FFFFFF"/>
                </a:highlight>
                <a:latin typeface="Consolas"/>
                <a:ea typeface="Consolas"/>
                <a:cs typeface="Consolas"/>
                <a:sym typeface="Consolas"/>
              </a:rPr>
              <a:t>&lt;DataFrame&gt;.fillna(value=&lt;Value&gt;)</a:t>
            </a:r>
            <a:r>
              <a:rPr lang="en" sz="1200">
                <a:solidFill>
                  <a:srgbClr val="24292E"/>
                </a:solidFill>
                <a:highlight>
                  <a:srgbClr val="FFFFFF"/>
                </a:highlight>
              </a:rPr>
              <a:t> method and pass the value desired into the parentheses.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In order to find values that have similar/misspelled values, simply run the </a:t>
            </a:r>
            <a:r>
              <a:rPr lang="en" sz="1000">
                <a:solidFill>
                  <a:srgbClr val="24292E"/>
                </a:solidFill>
                <a:highlight>
                  <a:srgbClr val="FFFFFF"/>
                </a:highlight>
                <a:latin typeface="Consolas"/>
                <a:ea typeface="Consolas"/>
                <a:cs typeface="Consolas"/>
                <a:sym typeface="Consolas"/>
              </a:rPr>
              <a:t>value_counts()</a:t>
            </a:r>
            <a:r>
              <a:rPr lang="en" sz="1200">
                <a:solidFill>
                  <a:srgbClr val="24292E"/>
                </a:solidFill>
                <a:highlight>
                  <a:srgbClr val="FFFFFF"/>
                </a:highlight>
              </a:rPr>
              <a:t> method on the column in question and look through the values that are returned.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To replace similar/misspelled values, simply run the </a:t>
            </a:r>
            <a:r>
              <a:rPr lang="en" sz="1000">
                <a:solidFill>
                  <a:srgbClr val="24292E"/>
                </a:solidFill>
                <a:highlight>
                  <a:srgbClr val="FFFFFF"/>
                </a:highlight>
                <a:latin typeface="Consolas"/>
                <a:ea typeface="Consolas"/>
                <a:cs typeface="Consolas"/>
                <a:sym typeface="Consolas"/>
              </a:rPr>
              <a:t>replace()</a:t>
            </a:r>
            <a:r>
              <a:rPr lang="en" sz="1200">
                <a:solidFill>
                  <a:srgbClr val="24292E"/>
                </a:solidFill>
                <a:highlight>
                  <a:srgbClr val="FFFFFF"/>
                </a:highlight>
              </a:rPr>
              <a:t> method on the column in question and pass a dictionary into it with the keys being those values to replace and the value being those to replace the originals with.</a:t>
            </a:r>
            <a:endParaRPr sz="1200">
              <a:solidFill>
                <a:srgbClr val="24292E"/>
              </a:solidFill>
              <a:highlight>
                <a:srgbClr val="FFFFFF"/>
              </a:highlight>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7fd6f39269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7fd6f39269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2.2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
                <a:solidFill>
                  <a:schemeClr val="dk1"/>
                </a:solidFill>
              </a:rPr>
              <a:t>Note: This is a partner activity</a:t>
            </a:r>
            <a:endParaRPr b="1">
              <a:solidFill>
                <a:schemeClr val="dk1"/>
              </a:solidFill>
            </a:endParaRPr>
          </a:p>
          <a:p>
            <a:pPr indent="0" lvl="0" marL="457200" rtl="0" algn="l">
              <a:lnSpc>
                <a:spcPct val="115000"/>
              </a:lnSpc>
              <a:spcBef>
                <a:spcPts val="300"/>
              </a:spcBef>
              <a:spcAft>
                <a:spcPts val="1200"/>
              </a:spcAft>
              <a:buNone/>
            </a:pPr>
            <a:r>
              <a:t/>
            </a:r>
            <a:endParaRPr b="1" sz="1200">
              <a:solidFill>
                <a:srgbClr val="FF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7fd6f3926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7fd6f3926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Change notes: </a:t>
            </a:r>
            <a:endParaRPr b="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Bold subtitle / looks better </a:t>
            </a:r>
            <a:endParaRPr b="1">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Decrease</a:t>
            </a:r>
            <a:r>
              <a:rPr b="1" lang="en">
                <a:solidFill>
                  <a:schemeClr val="dk1"/>
                </a:solidFill>
              </a:rPr>
              <a:t> font from 18 to 17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7fd6f39269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7fd6f39269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Note: This is a partner activity</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04-Par_PortlandCrime</a:t>
            </a:r>
            <a:r>
              <a:rPr lang="en" sz="1200">
                <a:solidFill>
                  <a:srgbClr val="24292E"/>
                </a:solidFill>
              </a:rPr>
              <a:t> within the Jupyter Notebook and run the code to show the end results of the application.</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7fd6f39269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7fd6f39269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2.3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304800" lvl="0" marL="457200" rtl="0" algn="l">
              <a:lnSpc>
                <a:spcPct val="115000"/>
              </a:lnSpc>
              <a:spcBef>
                <a:spcPts val="1200"/>
              </a:spcBef>
              <a:spcAft>
                <a:spcPts val="0"/>
              </a:spcAft>
              <a:buSzPts val="1200"/>
              <a:buChar char="●"/>
            </a:pPr>
            <a:r>
              <a:rPr lang="en" sz="1200">
                <a:solidFill>
                  <a:srgbClr val="24292E"/>
                </a:solidFill>
                <a:highlight>
                  <a:srgbClr val="FFFFFF"/>
                </a:highlight>
              </a:rPr>
              <a:t>Open </a:t>
            </a:r>
            <a:r>
              <a:rPr lang="en" sz="1200">
                <a:solidFill>
                  <a:srgbClr val="0366D6"/>
                </a:solidFill>
                <a:highlight>
                  <a:srgbClr val="FFFFFF"/>
                </a:highlight>
                <a:uFill>
                  <a:noFill/>
                </a:uFill>
                <a:hlinkClick r:id="rId2">
                  <a:extLst>
                    <a:ext uri="{A12FA001-AC4F-418D-AE19-62706E023703}">
                      <ahyp:hlinkClr val="tx"/>
                    </a:ext>
                  </a:extLst>
                </a:hlinkClick>
              </a:rPr>
              <a:t>15-Par_PortlandCrime</a:t>
            </a:r>
            <a:r>
              <a:rPr lang="en" sz="1200">
                <a:solidFill>
                  <a:srgbClr val="24292E"/>
                </a:solidFill>
                <a:highlight>
                  <a:srgbClr val="FFFFFF"/>
                </a:highlight>
              </a:rPr>
              <a:t> within the Jupyter Notebook and go over the solution briefly with students while answering any questions they have.</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7fd6f39269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7fd6f39269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2.4</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457200" rtl="0" algn="l">
              <a:lnSpc>
                <a:spcPct val="115000"/>
              </a:lnSpc>
              <a:spcBef>
                <a:spcPts val="300"/>
              </a:spcBef>
              <a:spcAft>
                <a:spcPts val="1200"/>
              </a:spcAft>
              <a:buNone/>
            </a:pPr>
            <a:r>
              <a:t/>
            </a:r>
            <a:endParaRPr b="1" sz="1200">
              <a:solidFill>
                <a:srgbClr val="FF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74c1d6f2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74c1d6f2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2.4</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FF0000"/>
                </a:solidFill>
              </a:rPr>
              <a:t>REVIEW w/ JOE </a:t>
            </a:r>
            <a:endParaRPr b="1">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Note: This is a everyone do  activity</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highlight>
                  <a:srgbClr val="FFFFFF"/>
                </a:highlight>
              </a:rPr>
              <a:t>Open up and </a:t>
            </a:r>
            <a:r>
              <a:rPr b="1" lang="en" sz="1200">
                <a:solidFill>
                  <a:srgbClr val="24292E"/>
                </a:solidFill>
                <a:highlight>
                  <a:srgbClr val="FFFFFF"/>
                </a:highlight>
              </a:rPr>
              <a:t>slack</a:t>
            </a:r>
            <a:r>
              <a:rPr lang="en" sz="1200">
                <a:solidFill>
                  <a:srgbClr val="24292E"/>
                </a:solidFill>
                <a:highlight>
                  <a:srgbClr val="FFFFFF"/>
                </a:highlight>
              </a:rPr>
              <a:t> out the unsolved version of </a:t>
            </a:r>
            <a:r>
              <a:rPr lang="en" sz="1200">
                <a:solidFill>
                  <a:srgbClr val="0366D6"/>
                </a:solidFill>
                <a:highlight>
                  <a:srgbClr val="FFFFFF"/>
                </a:highlight>
                <a:uFill>
                  <a:noFill/>
                </a:uFill>
                <a:hlinkClick r:id="rId2">
                  <a:extLst>
                    <a:ext uri="{A12FA001-AC4F-418D-AE19-62706E023703}">
                      <ahyp:hlinkClr val="tx"/>
                    </a:ext>
                  </a:extLst>
                </a:hlinkClick>
              </a:rPr>
              <a:t>05-PandasRecap</a:t>
            </a:r>
            <a:r>
              <a:rPr lang="en" sz="1200">
                <a:solidFill>
                  <a:srgbClr val="24292E"/>
                </a:solidFill>
                <a:highlight>
                  <a:srgbClr val="FFFFFF"/>
                </a:highlight>
              </a:rPr>
              <a:t> along with </a:t>
            </a:r>
            <a:r>
              <a:rPr lang="en" sz="1200">
                <a:solidFill>
                  <a:srgbClr val="0366D6"/>
                </a:solidFill>
                <a:highlight>
                  <a:srgbClr val="FFFFFF"/>
                </a:highlight>
                <a:uFill>
                  <a:noFill/>
                </a:uFill>
                <a:hlinkClick r:id="rId3">
                  <a:extLst>
                    <a:ext uri="{A12FA001-AC4F-418D-AE19-62706E023703}">
                      <ahyp:hlinkClr val="tx"/>
                    </a:ext>
                  </a:extLst>
                </a:hlinkClick>
              </a:rPr>
              <a:t>ufoSightings.csv</a:t>
            </a:r>
            <a:r>
              <a:rPr lang="en" sz="1200">
                <a:solidFill>
                  <a:srgbClr val="24292E"/>
                </a:solidFill>
                <a:highlight>
                  <a:srgbClr val="FFFFFF"/>
                </a:highlight>
              </a:rPr>
              <a:t>.</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Go through the cells within the unsolved version of the Jupyter Notebook, having the class assist in creating the code that would accomplish the tasks listed within the comments.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If there is ever a moment in which your class seems to be struggling, feel free to refer to the solved version of </a:t>
            </a:r>
            <a:r>
              <a:rPr lang="en" sz="1200">
                <a:solidFill>
                  <a:srgbClr val="0366D6"/>
                </a:solidFill>
                <a:highlight>
                  <a:srgbClr val="FFFFFF"/>
                </a:highlight>
                <a:uFill>
                  <a:noFill/>
                </a:uFill>
                <a:hlinkClick r:id="rId4">
                  <a:extLst>
                    <a:ext uri="{A12FA001-AC4F-418D-AE19-62706E023703}">
                      <ahyp:hlinkClr val="tx"/>
                    </a:ext>
                  </a:extLst>
                </a:hlinkClick>
              </a:rPr>
              <a:t>05-PandasRecap</a:t>
            </a:r>
            <a:r>
              <a:rPr lang="en" sz="1200">
                <a:solidFill>
                  <a:srgbClr val="24292E"/>
                </a:solidFill>
                <a:highlight>
                  <a:srgbClr val="FFFFFF"/>
                </a:highlight>
              </a:rPr>
              <a:t> in order to help keep the class on track.</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Disregard the "low-memory" warning produced after loading the csv. It is occurring because Pandas is analyzing the data type of each column.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Upon reaching the final cell, let the class know that this DataFrame has a small problem. The majority of the columns - even those that are purely numeric - are being stored as objects.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 list of a DataFrame's data types can be seen by accessing its </a:t>
            </a:r>
            <a:r>
              <a:rPr lang="en" sz="1000">
                <a:solidFill>
                  <a:srgbClr val="24292E"/>
                </a:solidFill>
                <a:highlight>
                  <a:srgbClr val="FFFFFF"/>
                </a:highlight>
                <a:latin typeface="Consolas"/>
                <a:ea typeface="Consolas"/>
                <a:cs typeface="Consolas"/>
                <a:sym typeface="Consolas"/>
              </a:rPr>
              <a:t>dtypes</a:t>
            </a:r>
            <a:r>
              <a:rPr lang="en" sz="1200">
                <a:solidFill>
                  <a:srgbClr val="24292E"/>
                </a:solidFill>
                <a:highlight>
                  <a:srgbClr val="FFFFFF"/>
                </a:highlight>
              </a:rPr>
              <a:t> property</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74c1d6f27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74c1d6f27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74c1d6f27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74c1d6f27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a:t>
            </a:r>
            <a:r>
              <a:rPr b="1" lang="en"/>
              <a:t>.1</a:t>
            </a: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7fef3a6131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7fef3a6131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In the last activity, the class created a DataFrame which contained the sum of UFO sightings in each state. This acted as a summary table but does not include other interesting data point. For example: It does not contain the number of seconds UFOs were sighted for within each state.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While it would be possible to collect and calculate the sum of seconds for each state through the ample use of </a:t>
            </a:r>
            <a:r>
              <a:rPr lang="en" sz="1000">
                <a:solidFill>
                  <a:srgbClr val="24292E"/>
                </a:solidFill>
                <a:latin typeface="Consolas"/>
                <a:ea typeface="Consolas"/>
                <a:cs typeface="Consolas"/>
                <a:sym typeface="Consolas"/>
              </a:rPr>
              <a:t>.loc[]</a:t>
            </a:r>
            <a:r>
              <a:rPr lang="en" sz="1200">
                <a:solidFill>
                  <a:srgbClr val="24292E"/>
                </a:solidFill>
              </a:rPr>
              <a:t> filtering, there is a far simpler method that would cut down on time immensely.</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7fef3a6131_0_2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7fef3a6131_0_2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Open up </a:t>
            </a:r>
            <a:r>
              <a:rPr lang="en">
                <a:solidFill>
                  <a:srgbClr val="0366D6"/>
                </a:solidFill>
                <a:uFill>
                  <a:noFill/>
                </a:uFill>
                <a:hlinkClick r:id="rId2">
                  <a:extLst>
                    <a:ext uri="{A12FA001-AC4F-418D-AE19-62706E023703}">
                      <ahyp:hlinkClr val="tx"/>
                    </a:ext>
                  </a:extLst>
                </a:hlinkClick>
              </a:rPr>
              <a:t>06-Ins_GroupBy</a:t>
            </a:r>
            <a:r>
              <a:rPr lang="en">
                <a:solidFill>
                  <a:schemeClr val="dk1"/>
                </a:solidFill>
              </a:rPr>
              <a:t> within Jupyter Notebook and run through the code with the class, explaining it cell-by-cell.</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start of the code is much the same as earlier. Import in dependencies, remove all rows with missing data, convert the "duration (seconds)" column to numeric, filter the DataFrame so only US info is shown, and count the number of sightings per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lang="en" sz="1000">
                <a:solidFill>
                  <a:schemeClr val="dk1"/>
                </a:solidFill>
                <a:latin typeface="Consolas"/>
                <a:ea typeface="Consolas"/>
                <a:cs typeface="Consolas"/>
                <a:sym typeface="Consolas"/>
              </a:rPr>
              <a:t>df.groupby([&lt;Columns&gt;])</a:t>
            </a:r>
            <a:r>
              <a:rPr lang="en">
                <a:solidFill>
                  <a:schemeClr val="dk1"/>
                </a:solidFill>
              </a:rPr>
              <a:t> method is then used in order to split the DataFrame into multiple groups with each group being a different state within the 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sz="1200">
                <a:solidFill>
                  <a:srgbClr val="24292E"/>
                </a:solidFill>
                <a:highlight>
                  <a:srgbClr val="FFFFFF"/>
                </a:highlight>
              </a:rPr>
              <a:t>The object returned by the </a:t>
            </a:r>
            <a:r>
              <a:rPr lang="en" sz="1000">
                <a:solidFill>
                  <a:srgbClr val="24292E"/>
                </a:solidFill>
                <a:highlight>
                  <a:srgbClr val="FFFFFF"/>
                </a:highlight>
                <a:latin typeface="Consolas"/>
                <a:ea typeface="Consolas"/>
                <a:cs typeface="Consolas"/>
                <a:sym typeface="Consolas"/>
              </a:rPr>
              <a:t>.groupby()</a:t>
            </a:r>
            <a:r>
              <a:rPr lang="en" sz="1200">
                <a:solidFill>
                  <a:srgbClr val="24292E"/>
                </a:solidFill>
                <a:highlight>
                  <a:srgbClr val="FFFFFF"/>
                </a:highlight>
              </a:rPr>
              <a:t> method is a GroupBy object and cannot be accessed like a normal DataFrame. In fact, one of the only ways in which to access values within a GroupBy object is by using a data function on it.</a:t>
            </a:r>
            <a:endParaRPr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74c1d6f27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74c1d6f27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a:t>
            </a:r>
            <a:r>
              <a:rPr b="1" lang="en">
                <a:solidFill>
                  <a:schemeClr val="dk1"/>
                </a:solidFill>
              </a:rPr>
              <a:t>.1</a:t>
            </a:r>
            <a:endParaRPr b="1">
              <a:solidFill>
                <a:schemeClr val="dk1"/>
              </a:solidFill>
            </a:endParaRPr>
          </a:p>
          <a:p>
            <a:pPr indent="0" lvl="0" marL="457200" rtl="0" algn="l">
              <a:lnSpc>
                <a:spcPct val="115000"/>
              </a:lnSpc>
              <a:spcBef>
                <a:spcPts val="300"/>
              </a:spcBef>
              <a:spcAft>
                <a:spcPts val="0"/>
              </a:spcAft>
              <a:buNone/>
            </a:pPr>
            <a:r>
              <a:t/>
            </a:r>
            <a:endParaRPr>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It is possible to create new DataFrames using purely GroupBy data. This can be done by taking the </a:t>
            </a:r>
            <a:r>
              <a:rPr lang="en" sz="1000">
                <a:solidFill>
                  <a:srgbClr val="24292E"/>
                </a:solidFill>
                <a:highlight>
                  <a:srgbClr val="FFFFFF"/>
                </a:highlight>
                <a:latin typeface="Consolas"/>
                <a:ea typeface="Consolas"/>
                <a:cs typeface="Consolas"/>
                <a:sym typeface="Consolas"/>
              </a:rPr>
              <a:t>pd.DataFrame()</a:t>
            </a:r>
            <a:r>
              <a:rPr lang="en" sz="1200">
                <a:solidFill>
                  <a:srgbClr val="24292E"/>
                </a:solidFill>
                <a:highlight>
                  <a:srgbClr val="FFFFFF"/>
                </a:highlight>
              </a:rPr>
              <a:t> method and passing the GroupBy data desired in as the parameter.</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 DataFrame can also be created by selecting a single series from a GroupBy object and passing it in as the values for a specified column.</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a:solidFill>
                <a:schemeClr val="dk1"/>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7fef3a6131_0_2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7fef3a6131_0_2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457200" rtl="0" algn="l">
              <a:lnSpc>
                <a:spcPct val="115000"/>
              </a:lnSpc>
              <a:spcBef>
                <a:spcPts val="300"/>
              </a:spcBef>
              <a:spcAft>
                <a:spcPts val="0"/>
              </a:spcAft>
              <a:buNone/>
            </a:pPr>
            <a:r>
              <a:t/>
            </a:r>
            <a:endParaRPr>
              <a:solidFill>
                <a:schemeClr val="dk1"/>
              </a:solidFill>
            </a:endParaRPr>
          </a:p>
          <a:p>
            <a:pPr indent="-298450" lvl="0" marL="457200" rtl="0" algn="l">
              <a:lnSpc>
                <a:spcPct val="115000"/>
              </a:lnSpc>
              <a:spcBef>
                <a:spcPts val="1200"/>
              </a:spcBef>
              <a:spcAft>
                <a:spcPts val="0"/>
              </a:spcAft>
              <a:buClr>
                <a:srgbClr val="24292E"/>
              </a:buClr>
              <a:buSzPts val="1100"/>
              <a:buChar char="●"/>
            </a:pPr>
            <a:r>
              <a:rPr lang="en" sz="1200">
                <a:solidFill>
                  <a:srgbClr val="24292E"/>
                </a:solidFill>
                <a:highlight>
                  <a:srgbClr val="FFFFFF"/>
                </a:highlight>
              </a:rPr>
              <a:t>It is possible to perform a </a:t>
            </a:r>
            <a:r>
              <a:rPr lang="en" sz="1000">
                <a:solidFill>
                  <a:srgbClr val="24292E"/>
                </a:solidFill>
                <a:highlight>
                  <a:srgbClr val="FFFFFF"/>
                </a:highlight>
                <a:latin typeface="Consolas"/>
                <a:ea typeface="Consolas"/>
                <a:cs typeface="Consolas"/>
                <a:sym typeface="Consolas"/>
              </a:rPr>
              <a:t>df.groupby()</a:t>
            </a:r>
            <a:r>
              <a:rPr lang="en" sz="1200">
                <a:solidFill>
                  <a:srgbClr val="24292E"/>
                </a:solidFill>
                <a:highlight>
                  <a:srgbClr val="FFFFFF"/>
                </a:highlight>
              </a:rPr>
              <a:t> method on multiple columns as well. This can be done by simply passing two or more column references into the list parameter.</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7fd6f3926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fd6f3926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1.2</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01-Ins_LocAndIloc</a:t>
            </a:r>
            <a:r>
              <a:rPr lang="en" sz="1200">
                <a:solidFill>
                  <a:srgbClr val="24292E"/>
                </a:solidFill>
                <a:highlight>
                  <a:srgbClr val="FFFFFF"/>
                </a:highlight>
              </a:rPr>
              <a:t> within Jupyter Notebook and run through the code line-by-line with the class.</a:t>
            </a:r>
            <a:endParaRPr sz="1200">
              <a:solidFill>
                <a:srgbClr val="24292E"/>
              </a:solidFill>
              <a:highlight>
                <a:srgbClr val="FFFFFF"/>
              </a:highlight>
            </a:endParaRPr>
          </a:p>
          <a:p>
            <a:pPr indent="0" lvl="0" marL="0" rtl="0" algn="l">
              <a:spcBef>
                <a:spcPts val="0"/>
              </a:spcBef>
              <a:spcAft>
                <a:spcPts val="0"/>
              </a:spcAft>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7fef3a6131_0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7fef3a6131_0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457200" rtl="0" algn="l">
              <a:lnSpc>
                <a:spcPct val="115000"/>
              </a:lnSpc>
              <a:spcBef>
                <a:spcPts val="30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74c1d6f27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74c1d6f27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3.2</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457200" rtl="0" algn="l">
              <a:lnSpc>
                <a:spcPct val="115000"/>
              </a:lnSpc>
              <a:spcBef>
                <a:spcPts val="300"/>
              </a:spcBef>
              <a:spcAft>
                <a:spcPts val="1200"/>
              </a:spcAft>
              <a:buNone/>
            </a:pPr>
            <a:r>
              <a:t/>
            </a:r>
            <a:endParaRPr b="1" sz="1200">
              <a:solidFill>
                <a:srgbClr val="FF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74c1d6f27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74c1d6f27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Note: This is a partner activity</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Open up the solved version of </a:t>
            </a:r>
            <a:r>
              <a:rPr lang="en" sz="1200">
                <a:solidFill>
                  <a:srgbClr val="0366D6"/>
                </a:solidFill>
                <a:highlight>
                  <a:srgbClr val="FFFFFF"/>
                </a:highlight>
                <a:uFill>
                  <a:noFill/>
                </a:uFill>
                <a:hlinkClick r:id="rId2">
                  <a:extLst>
                    <a:ext uri="{A12FA001-AC4F-418D-AE19-62706E023703}">
                      <ahyp:hlinkClr val="tx"/>
                    </a:ext>
                  </a:extLst>
                </a:hlinkClick>
              </a:rPr>
              <a:t>07-Par_Pokemon</a:t>
            </a:r>
            <a:r>
              <a:rPr lang="en" sz="1200">
                <a:solidFill>
                  <a:srgbClr val="24292E"/>
                </a:solidFill>
                <a:highlight>
                  <a:srgbClr val="FFFFFF"/>
                </a:highlight>
              </a:rPr>
              <a:t> within Jupyter Notebook in order to show students what the final version of their application should look like.</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74c1d6f27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74c1d6f27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3</a:t>
            </a:r>
            <a:r>
              <a:rPr b="1" lang="en">
                <a:solidFill>
                  <a:schemeClr val="dk1"/>
                </a:solidFill>
              </a:rPr>
              <a:t>.3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highlight>
                  <a:srgbClr val="FFFFFF"/>
                </a:highlight>
              </a:rPr>
              <a:t>Open up the solved version of </a:t>
            </a:r>
            <a:r>
              <a:rPr lang="en" sz="1200">
                <a:solidFill>
                  <a:srgbClr val="0366D6"/>
                </a:solidFill>
                <a:highlight>
                  <a:srgbClr val="FFFFFF"/>
                </a:highlight>
                <a:uFill>
                  <a:noFill/>
                </a:uFill>
                <a:hlinkClick r:id="rId2">
                  <a:extLst>
                    <a:ext uri="{A12FA001-AC4F-418D-AE19-62706E023703}">
                      <ahyp:hlinkClr val="tx"/>
                    </a:ext>
                  </a:extLst>
                </a:hlinkClick>
              </a:rPr>
              <a:t>07-Par_Pokemon</a:t>
            </a:r>
            <a:r>
              <a:rPr lang="en" sz="1200">
                <a:solidFill>
                  <a:srgbClr val="24292E"/>
                </a:solidFill>
                <a:highlight>
                  <a:srgbClr val="FFFFFF"/>
                </a:highlight>
              </a:rPr>
              <a:t> within Jupyter Notebook and work through the code with the class, making certain to cover the following points...</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The original dataset is read into a Pandas DataFrame and is then cut down so that only the "Type 1" and stat columns remain.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DataFrame is then grouped according to the values contained within the "Type 1" column and the averages for each type are then calculated using the </a:t>
            </a:r>
            <a:r>
              <a:rPr lang="en" sz="1000">
                <a:solidFill>
                  <a:srgbClr val="24292E"/>
                </a:solidFill>
                <a:highlight>
                  <a:srgbClr val="FFFFFF"/>
                </a:highlight>
                <a:latin typeface="Consolas"/>
                <a:ea typeface="Consolas"/>
                <a:cs typeface="Consolas"/>
                <a:sym typeface="Consolas"/>
              </a:rPr>
              <a:t>df.mean()</a:t>
            </a:r>
            <a:r>
              <a:rPr lang="en" sz="1200">
                <a:solidFill>
                  <a:srgbClr val="24292E"/>
                </a:solidFill>
                <a:highlight>
                  <a:srgbClr val="FFFFFF"/>
                </a:highlight>
              </a:rPr>
              <a:t> method.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 new DataFrame is then created using the GroupBy object returned by </a:t>
            </a:r>
            <a:r>
              <a:rPr lang="en" sz="1000">
                <a:solidFill>
                  <a:srgbClr val="24292E"/>
                </a:solidFill>
                <a:latin typeface="Consolas"/>
                <a:ea typeface="Consolas"/>
                <a:cs typeface="Consolas"/>
                <a:sym typeface="Consolas"/>
              </a:rPr>
              <a:t>pokemon_group.mean()</a:t>
            </a:r>
            <a:r>
              <a:rPr lang="en" sz="1200">
                <a:solidFill>
                  <a:srgbClr val="24292E"/>
                </a:solidFill>
                <a:highlight>
                  <a:srgbClr val="FFFFFF"/>
                </a:highlight>
              </a:rPr>
              <a:t> and the totals for each type of Pokemon is calculated by adding up the values in each row before placing them into a newly created "Totals" column.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Answer whatever questions the class may have before moving onto the next activity.</a:t>
            </a:r>
            <a:endParaRPr sz="1200">
              <a:solidFill>
                <a:srgbClr val="24292E"/>
              </a:solidFill>
              <a:highlight>
                <a:srgbClr val="FFFFFF"/>
              </a:highlight>
            </a:endParaRPr>
          </a:p>
          <a:p>
            <a:pPr indent="0" lvl="0" marL="0" rtl="0" algn="l">
              <a:lnSpc>
                <a:spcPct val="115000"/>
              </a:lnSpc>
              <a:spcBef>
                <a:spcPts val="24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74c1d6f27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74c1d6f27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a:t>
            </a:r>
            <a:r>
              <a:rPr b="1" lang="en"/>
              <a:t>.1</a:t>
            </a:r>
            <a:endParaRPr b="1"/>
          </a:p>
          <a:p>
            <a:pPr indent="0" lvl="0" marL="0" rtl="0" algn="l">
              <a:spcBef>
                <a:spcPts val="0"/>
              </a:spcBef>
              <a:spcAft>
                <a:spcPts val="0"/>
              </a:spcAft>
              <a:buNone/>
            </a:pPr>
            <a:r>
              <a:t/>
            </a:r>
            <a:endParaRPr b="1"/>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Within the last activity's bonus, students were asked to sort their final table by which type of Pokemon was strongest. While the solution to this problem could be uncovered rather simply through some applied "Google-Fu", there are some quirks to sorting which should be covered.</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74c1d6f27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74c1d6f27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a:t>
            </a:r>
            <a:r>
              <a:rPr b="1" lang="en">
                <a:solidFill>
                  <a:schemeClr val="dk1"/>
                </a:solidFill>
              </a:rPr>
              <a:t>.1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Open up </a:t>
            </a:r>
            <a:r>
              <a:rPr lang="en">
                <a:solidFill>
                  <a:srgbClr val="0366D6"/>
                </a:solidFill>
                <a:uFill>
                  <a:noFill/>
                </a:uFill>
                <a:hlinkClick r:id="rId2">
                  <a:extLst>
                    <a:ext uri="{A12FA001-AC4F-418D-AE19-62706E023703}">
                      <ahyp:hlinkClr val="tx"/>
                    </a:ext>
                  </a:extLst>
                </a:hlinkClick>
              </a:rPr>
              <a:t>08-Ins_Sorting</a:t>
            </a:r>
            <a:r>
              <a:rPr lang="en">
                <a:solidFill>
                  <a:schemeClr val="dk1"/>
                </a:solidFill>
              </a:rPr>
              <a:t> within Jupyter Notebook and run through the code with the class, discussing it cell-by-cell.</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data being used here is the 2017 world happiness rankings and, while they have already been sorted from most happy to least happy, it is possible to sort this dataset using the values in different columns.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 order to sort a DataFrame based upon the values within a column, simply use the </a:t>
            </a:r>
            <a:r>
              <a:rPr b="1" lang="en" sz="1000">
                <a:solidFill>
                  <a:schemeClr val="dk1"/>
                </a:solidFill>
                <a:latin typeface="Consolas"/>
                <a:ea typeface="Consolas"/>
                <a:cs typeface="Consolas"/>
                <a:sym typeface="Consolas"/>
              </a:rPr>
              <a:t>df.sort_values()</a:t>
            </a:r>
            <a:r>
              <a:rPr b="1" lang="en">
                <a:solidFill>
                  <a:schemeClr val="dk1"/>
                </a:solidFill>
              </a:rPr>
              <a:t> method and pass the column name to sort by in as a parameter.</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200">
                <a:solidFill>
                  <a:srgbClr val="24292E"/>
                </a:solidFill>
                <a:highlight>
                  <a:srgbClr val="FFFFFF"/>
                </a:highlight>
              </a:rPr>
              <a:t>The parameter of "ascending" is always marked as True by default. This means that the </a:t>
            </a:r>
            <a:r>
              <a:rPr b="1" lang="en" sz="1000">
                <a:solidFill>
                  <a:srgbClr val="24292E"/>
                </a:solidFill>
                <a:highlight>
                  <a:srgbClr val="FFFFFF"/>
                </a:highlight>
                <a:latin typeface="Consolas"/>
                <a:ea typeface="Consolas"/>
                <a:cs typeface="Consolas"/>
                <a:sym typeface="Consolas"/>
              </a:rPr>
              <a:t>sort_vales()</a:t>
            </a:r>
            <a:r>
              <a:rPr b="1" lang="en" sz="1200">
                <a:solidFill>
                  <a:srgbClr val="24292E"/>
                </a:solidFill>
                <a:highlight>
                  <a:srgbClr val="FFFFFF"/>
                </a:highlight>
              </a:rPr>
              <a:t> method will always sort from lowest to highest unless the parameter of </a:t>
            </a:r>
            <a:r>
              <a:rPr b="1" lang="en" sz="1000">
                <a:solidFill>
                  <a:srgbClr val="24292E"/>
                </a:solidFill>
                <a:highlight>
                  <a:srgbClr val="FFFFFF"/>
                </a:highlight>
                <a:latin typeface="Consolas"/>
                <a:ea typeface="Consolas"/>
                <a:cs typeface="Consolas"/>
                <a:sym typeface="Consolas"/>
              </a:rPr>
              <a:t>ascending=False</a:t>
            </a:r>
            <a:r>
              <a:rPr b="1" lang="en" sz="1200">
                <a:solidFill>
                  <a:srgbClr val="24292E"/>
                </a:solidFill>
                <a:highlight>
                  <a:srgbClr val="FFFFFF"/>
                </a:highlight>
              </a:rPr>
              <a:t> into passed into the </a:t>
            </a:r>
            <a:r>
              <a:rPr b="1" lang="en" sz="1000">
                <a:solidFill>
                  <a:srgbClr val="24292E"/>
                </a:solidFill>
                <a:highlight>
                  <a:srgbClr val="FFFFFF"/>
                </a:highlight>
                <a:latin typeface="Consolas"/>
                <a:ea typeface="Consolas"/>
                <a:cs typeface="Consolas"/>
                <a:sym typeface="Consolas"/>
              </a:rPr>
              <a:t>sort_values()</a:t>
            </a:r>
            <a:r>
              <a:rPr b="1" lang="en" sz="1200">
                <a:solidFill>
                  <a:srgbClr val="24292E"/>
                </a:solidFill>
                <a:highlight>
                  <a:srgbClr val="FFFFFF"/>
                </a:highlight>
              </a:rPr>
              <a:t> method as well.</a:t>
            </a:r>
            <a:endParaRPr b="1"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Something immensely helpful when dealing with sorted DataFrames is the </a:t>
            </a:r>
            <a:r>
              <a:rPr lang="en" sz="1000">
                <a:solidFill>
                  <a:srgbClr val="24292E"/>
                </a:solidFill>
                <a:highlight>
                  <a:srgbClr val="FFFFFF"/>
                </a:highlight>
                <a:latin typeface="Consolas"/>
                <a:ea typeface="Consolas"/>
                <a:cs typeface="Consolas"/>
                <a:sym typeface="Consolas"/>
              </a:rPr>
              <a:t>df.reset_index()</a:t>
            </a:r>
            <a:r>
              <a:rPr lang="en" sz="1200">
                <a:solidFill>
                  <a:srgbClr val="24292E"/>
                </a:solidFill>
                <a:highlight>
                  <a:srgbClr val="FFFFFF"/>
                </a:highlight>
              </a:rPr>
              <a:t> method. This method will recalculate the index for each row based upon their position within the new DataFrame and, as such, will allow for far simpler referencing of rows in the future.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Passing </a:t>
            </a:r>
            <a:r>
              <a:rPr lang="en" sz="1000">
                <a:solidFill>
                  <a:srgbClr val="24292E"/>
                </a:solidFill>
                <a:highlight>
                  <a:srgbClr val="FFFFFF"/>
                </a:highlight>
                <a:latin typeface="Consolas"/>
                <a:ea typeface="Consolas"/>
                <a:cs typeface="Consolas"/>
                <a:sym typeface="Consolas"/>
              </a:rPr>
              <a:t>drop=True</a:t>
            </a:r>
            <a:r>
              <a:rPr lang="en" sz="1200">
                <a:solidFill>
                  <a:srgbClr val="24292E"/>
                </a:solidFill>
                <a:highlight>
                  <a:srgbClr val="FFFFFF"/>
                </a:highlight>
              </a:rPr>
              <a:t> into </a:t>
            </a:r>
            <a:r>
              <a:rPr lang="en" sz="1000">
                <a:solidFill>
                  <a:srgbClr val="24292E"/>
                </a:solidFill>
                <a:highlight>
                  <a:srgbClr val="FFFFFF"/>
                </a:highlight>
                <a:latin typeface="Consolas"/>
                <a:ea typeface="Consolas"/>
                <a:cs typeface="Consolas"/>
                <a:sym typeface="Consolas"/>
              </a:rPr>
              <a:t>df.reset_index()</a:t>
            </a:r>
            <a:r>
              <a:rPr lang="en" sz="1200">
                <a:solidFill>
                  <a:srgbClr val="24292E"/>
                </a:solidFill>
                <a:highlight>
                  <a:srgbClr val="FFFFFF"/>
                </a:highlight>
              </a:rPr>
              <a:t> will ensure no new column is created when the index is reset.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It is possible to sort based upon the values stored within multiple columns by passing a list of columns into the </a:t>
            </a:r>
            <a:r>
              <a:rPr lang="en" sz="1000">
                <a:solidFill>
                  <a:srgbClr val="24292E"/>
                </a:solidFill>
                <a:highlight>
                  <a:srgbClr val="FFFFFF"/>
                </a:highlight>
                <a:latin typeface="Consolas"/>
                <a:ea typeface="Consolas"/>
                <a:cs typeface="Consolas"/>
                <a:sym typeface="Consolas"/>
              </a:rPr>
              <a:t>sort_values()</a:t>
            </a:r>
            <a:r>
              <a:rPr lang="en" sz="1200">
                <a:solidFill>
                  <a:srgbClr val="24292E"/>
                </a:solidFill>
                <a:highlight>
                  <a:srgbClr val="FFFFFF"/>
                </a:highlight>
              </a:rPr>
              <a:t> method as a parameter. The first column will be the primary sorting method with ties being broken by the second column.</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b="1" sz="1200">
              <a:solidFill>
                <a:srgbClr val="24292E"/>
              </a:solidFill>
              <a:highlight>
                <a:srgbClr val="FFFFFF"/>
              </a:highlight>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74c1d6f27e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74c1d6f27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4</a:t>
            </a:r>
            <a:r>
              <a:rPr b="1" lang="en">
                <a:solidFill>
                  <a:schemeClr val="dk1"/>
                </a:solidFill>
              </a:rPr>
              <a:t>.2</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457200" rtl="0" algn="l">
              <a:lnSpc>
                <a:spcPct val="115000"/>
              </a:lnSpc>
              <a:spcBef>
                <a:spcPts val="300"/>
              </a:spcBef>
              <a:spcAft>
                <a:spcPts val="1200"/>
              </a:spcAft>
              <a:buNone/>
            </a:pPr>
            <a:r>
              <a:t/>
            </a:r>
            <a:endParaRPr b="1" sz="1200">
              <a:solidFill>
                <a:srgbClr val="FF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74c1d6f27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74c1d6f27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4</a:t>
            </a:r>
            <a:r>
              <a:rPr b="1" lang="en">
                <a:solidFill>
                  <a:schemeClr val="dk1"/>
                </a:solidFill>
              </a:rPr>
              <a:t>.2</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Open up the solved version of </a:t>
            </a:r>
            <a:r>
              <a:rPr lang="en" sz="1200">
                <a:solidFill>
                  <a:srgbClr val="0366D6"/>
                </a:solidFill>
                <a:highlight>
                  <a:srgbClr val="FFFFFF"/>
                </a:highlight>
                <a:uFill>
                  <a:noFill/>
                </a:uFill>
                <a:hlinkClick r:id="rId2">
                  <a:extLst>
                    <a:ext uri="{A12FA001-AC4F-418D-AE19-62706E023703}">
                      <ahyp:hlinkClr val="tx"/>
                    </a:ext>
                  </a:extLst>
                </a:hlinkClick>
              </a:rPr>
              <a:t>09-Stu_SearchForTheWorst</a:t>
            </a:r>
            <a:r>
              <a:rPr lang="en" sz="1200">
                <a:solidFill>
                  <a:srgbClr val="24292E"/>
                </a:solidFill>
                <a:highlight>
                  <a:srgbClr val="FFFFFF"/>
                </a:highlight>
              </a:rPr>
              <a:t> within Jupyter Notebook in order to show students what the final version of their application should look like.</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74c1d6f27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74c1d6f27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4</a:t>
            </a:r>
            <a:r>
              <a:rPr b="1" lang="en">
                <a:solidFill>
                  <a:schemeClr val="dk1"/>
                </a:solidFill>
              </a:rPr>
              <a:t>.3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09-Stu_SearchForTheWorst</a:t>
            </a:r>
            <a:r>
              <a:rPr lang="en" sz="1200">
                <a:solidFill>
                  <a:srgbClr val="24292E"/>
                </a:solidFill>
                <a:highlight>
                  <a:srgbClr val="FFFFFF"/>
                </a:highlight>
              </a:rPr>
              <a:t> within Jupyter Notebook and run through the code with the class, discussing it cell-by-cell.</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To collect a list of all the positions players prefer to play in, the </a:t>
            </a:r>
            <a:r>
              <a:rPr lang="en" sz="1000">
                <a:solidFill>
                  <a:srgbClr val="24292E"/>
                </a:solidFill>
                <a:highlight>
                  <a:srgbClr val="FFFFFF"/>
                </a:highlight>
                <a:latin typeface="Consolas"/>
                <a:ea typeface="Consolas"/>
                <a:cs typeface="Consolas"/>
                <a:sym typeface="Consolas"/>
              </a:rPr>
              <a:t>unique()</a:t>
            </a:r>
            <a:r>
              <a:rPr lang="en" sz="1200">
                <a:solidFill>
                  <a:srgbClr val="24292E"/>
                </a:solidFill>
                <a:highlight>
                  <a:srgbClr val="FFFFFF"/>
                </a:highlight>
              </a:rPr>
              <a:t> method is run on the "Preferred Position" column within the DataFrame.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To filter in only those players that play in a particular position, use </a:t>
            </a:r>
            <a:r>
              <a:rPr lang="en" sz="1000">
                <a:solidFill>
                  <a:srgbClr val="24292E"/>
                </a:solidFill>
                <a:highlight>
                  <a:srgbClr val="FFFFFF"/>
                </a:highlight>
                <a:latin typeface="Consolas"/>
                <a:ea typeface="Consolas"/>
                <a:cs typeface="Consolas"/>
                <a:sym typeface="Consolas"/>
              </a:rPr>
              <a:t>df.loc()</a:t>
            </a:r>
            <a:r>
              <a:rPr lang="en" sz="1200">
                <a:solidFill>
                  <a:srgbClr val="24292E"/>
                </a:solidFill>
                <a:highlight>
                  <a:srgbClr val="FFFFFF"/>
                </a:highlight>
              </a:rPr>
              <a:t> and have it collect only those rows where "Preferred Position" is equal to the position desired.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To sort the values within the new DataFrame from lowest to highest, simply run the </a:t>
            </a:r>
            <a:r>
              <a:rPr lang="en" sz="1000">
                <a:solidFill>
                  <a:srgbClr val="24292E"/>
                </a:solidFill>
                <a:highlight>
                  <a:srgbClr val="FFFFFF"/>
                </a:highlight>
                <a:latin typeface="Consolas"/>
                <a:ea typeface="Consolas"/>
                <a:cs typeface="Consolas"/>
                <a:sym typeface="Consolas"/>
              </a:rPr>
              <a:t>df.sort_values()</a:t>
            </a:r>
            <a:r>
              <a:rPr lang="en" sz="1200">
                <a:solidFill>
                  <a:srgbClr val="24292E"/>
                </a:solidFill>
                <a:highlight>
                  <a:srgbClr val="FFFFFF"/>
                </a:highlight>
              </a:rPr>
              <a:t> method, pass the position column to sort by, and then make sure that </a:t>
            </a:r>
            <a:r>
              <a:rPr lang="en" sz="1000">
                <a:solidFill>
                  <a:srgbClr val="24292E"/>
                </a:solidFill>
                <a:highlight>
                  <a:srgbClr val="FFFFFF"/>
                </a:highlight>
                <a:latin typeface="Consolas"/>
                <a:ea typeface="Consolas"/>
                <a:cs typeface="Consolas"/>
                <a:sym typeface="Consolas"/>
              </a:rPr>
              <a:t>ascending = True</a:t>
            </a:r>
            <a:r>
              <a:rPr lang="en" sz="1200">
                <a:solidFill>
                  <a:srgbClr val="24292E"/>
                </a:solidFill>
                <a:highlight>
                  <a:srgbClr val="FFFFFF"/>
                </a:highlight>
              </a:rPr>
              <a:t>. This final step should be completed by default without having to be entered.</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24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74c1d6f27e_0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74c1d6f27e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7fef3a6131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7fef3a6131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rPr b="1" lang="en" sz="800">
                <a:solidFill>
                  <a:srgbClr val="24292E"/>
                </a:solidFill>
                <a:highlight>
                  <a:srgbClr val="FFFFFF"/>
                </a:highlight>
              </a:rPr>
              <a:t>Note to self: background slide from ‘data-03-3-python-deeper-dive’ slide 6, and Einstein from ‘SQLAlchemy Daya 3’ slide 8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7fd6f3926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7fd6f3926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One of the most powerful aspects of Pandas is how easily programmers can collect specific rows/columns of data from a DataFrame using the </a:t>
            </a:r>
            <a:r>
              <a:rPr lang="en" sz="1000">
                <a:solidFill>
                  <a:srgbClr val="24292E"/>
                </a:solidFill>
                <a:highlight>
                  <a:srgbClr val="FFFFFF"/>
                </a:highlight>
                <a:latin typeface="Consolas"/>
                <a:ea typeface="Consolas"/>
                <a:cs typeface="Consolas"/>
                <a:sym typeface="Consolas"/>
              </a:rPr>
              <a:t>loc()</a:t>
            </a:r>
            <a:r>
              <a:rPr lang="en" sz="1200">
                <a:solidFill>
                  <a:srgbClr val="24292E"/>
                </a:solidFill>
                <a:highlight>
                  <a:srgbClr val="FFFFFF"/>
                </a:highlight>
              </a:rPr>
              <a:t> and </a:t>
            </a:r>
            <a:r>
              <a:rPr lang="en" sz="1000">
                <a:solidFill>
                  <a:srgbClr val="24292E"/>
                </a:solidFill>
                <a:highlight>
                  <a:srgbClr val="FFFFFF"/>
                </a:highlight>
                <a:latin typeface="Consolas"/>
                <a:ea typeface="Consolas"/>
                <a:cs typeface="Consolas"/>
                <a:sym typeface="Consolas"/>
              </a:rPr>
              <a:t>iloc()</a:t>
            </a:r>
            <a:r>
              <a:rPr lang="en" sz="1200">
                <a:solidFill>
                  <a:srgbClr val="24292E"/>
                </a:solidFill>
                <a:highlight>
                  <a:srgbClr val="FFFFFF"/>
                </a:highlight>
              </a:rPr>
              <a:t> methods.</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The </a:t>
            </a:r>
            <a:r>
              <a:rPr lang="en" sz="1000">
                <a:solidFill>
                  <a:srgbClr val="24292E"/>
                </a:solidFill>
                <a:highlight>
                  <a:srgbClr val="FFFFFF"/>
                </a:highlight>
                <a:latin typeface="Consolas"/>
                <a:ea typeface="Consolas"/>
                <a:cs typeface="Consolas"/>
                <a:sym typeface="Consolas"/>
              </a:rPr>
              <a:t>loc()</a:t>
            </a:r>
            <a:r>
              <a:rPr lang="en" sz="1200">
                <a:solidFill>
                  <a:srgbClr val="24292E"/>
                </a:solidFill>
                <a:highlight>
                  <a:srgbClr val="FFFFFF"/>
                </a:highlight>
              </a:rPr>
              <a:t> method allows its users to select data using label based indexes. In other words, it takes in strings as the keys and returns data based upon that.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Using </a:t>
            </a:r>
            <a:r>
              <a:rPr lang="en" sz="1000">
                <a:solidFill>
                  <a:srgbClr val="24292E"/>
                </a:solidFill>
                <a:highlight>
                  <a:srgbClr val="FFFFFF"/>
                </a:highlight>
                <a:latin typeface="Consolas"/>
                <a:ea typeface="Consolas"/>
                <a:cs typeface="Consolas"/>
                <a:sym typeface="Consolas"/>
              </a:rPr>
              <a:t>loc()</a:t>
            </a:r>
            <a:r>
              <a:rPr lang="en" sz="1200">
                <a:solidFill>
                  <a:srgbClr val="24292E"/>
                </a:solidFill>
                <a:highlight>
                  <a:srgbClr val="FFFFFF"/>
                </a:highlight>
              </a:rPr>
              <a:t> to search through rows is only really useful when the index of a dataset is a collection of strings. It is almost always useful when selecting data from columns, however, since column headers are exclusively strings. This can be done by using the </a:t>
            </a:r>
            <a:r>
              <a:rPr lang="en" sz="1000">
                <a:solidFill>
                  <a:srgbClr val="24292E"/>
                </a:solidFill>
                <a:highlight>
                  <a:srgbClr val="FFFFFF"/>
                </a:highlight>
                <a:latin typeface="Consolas"/>
                <a:ea typeface="Consolas"/>
                <a:cs typeface="Consolas"/>
                <a:sym typeface="Consolas"/>
              </a:rPr>
              <a:t>df.set_index()</a:t>
            </a:r>
            <a:r>
              <a:rPr lang="en" sz="1200">
                <a:solidFill>
                  <a:srgbClr val="24292E"/>
                </a:solidFill>
                <a:highlight>
                  <a:srgbClr val="FFFFFF"/>
                </a:highlight>
              </a:rPr>
              <a:t> function and passing in the desired column header for the index.</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The </a:t>
            </a:r>
            <a:r>
              <a:rPr lang="en" sz="1000">
                <a:solidFill>
                  <a:srgbClr val="24292E"/>
                </a:solidFill>
                <a:latin typeface="Consolas"/>
                <a:ea typeface="Consolas"/>
                <a:cs typeface="Consolas"/>
                <a:sym typeface="Consolas"/>
              </a:rPr>
              <a:t>iloc()</a:t>
            </a:r>
            <a:r>
              <a:rPr lang="en" sz="1200">
                <a:solidFill>
                  <a:srgbClr val="24292E"/>
                </a:solidFill>
                <a:highlight>
                  <a:srgbClr val="FFFFFF"/>
                </a:highlight>
              </a:rPr>
              <a:t> method also allows its users to select data, but instead of using labels, it instead uses integer based indexing for selection by position. In other words, it selects data in much the same way as one would select data from within a list; using a numeric index.</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7fef3a613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7fef3a613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typical way in which data is called using both </a:t>
            </a:r>
            <a:r>
              <a:rPr lang="en" sz="1000">
                <a:solidFill>
                  <a:srgbClr val="24292E"/>
                </a:solidFill>
                <a:highlight>
                  <a:srgbClr val="FFFFFF"/>
                </a:highlight>
                <a:latin typeface="Consolas"/>
                <a:ea typeface="Consolas"/>
                <a:cs typeface="Consolas"/>
                <a:sym typeface="Consolas"/>
              </a:rPr>
              <a:t>loc[]</a:t>
            </a:r>
            <a:r>
              <a:rPr lang="en" sz="1200">
                <a:solidFill>
                  <a:srgbClr val="24292E"/>
                </a:solidFill>
                <a:highlight>
                  <a:srgbClr val="FFFFFF"/>
                </a:highlight>
              </a:rPr>
              <a:t> and </a:t>
            </a:r>
            <a:r>
              <a:rPr lang="en" sz="1000">
                <a:solidFill>
                  <a:srgbClr val="24292E"/>
                </a:solidFill>
                <a:highlight>
                  <a:srgbClr val="FFFFFF"/>
                </a:highlight>
                <a:latin typeface="Consolas"/>
                <a:ea typeface="Consolas"/>
                <a:cs typeface="Consolas"/>
                <a:sym typeface="Consolas"/>
              </a:rPr>
              <a:t>iloc[]</a:t>
            </a:r>
            <a:r>
              <a:rPr lang="en" sz="1200">
                <a:solidFill>
                  <a:srgbClr val="24292E"/>
                </a:solidFill>
                <a:highlight>
                  <a:srgbClr val="FFFFFF"/>
                </a:highlight>
              </a:rPr>
              <a:t> is by using a pair of brackets which contain the rows desired, followed by a comma, and then the columns desired. For example: </a:t>
            </a:r>
            <a:r>
              <a:rPr lang="en" sz="1000">
                <a:solidFill>
                  <a:srgbClr val="24292E"/>
                </a:solidFill>
                <a:highlight>
                  <a:srgbClr val="FFFFFF"/>
                </a:highlight>
                <a:latin typeface="Consolas"/>
                <a:ea typeface="Consolas"/>
                <a:cs typeface="Consolas"/>
                <a:sym typeface="Consolas"/>
              </a:rPr>
              <a:t>loc["Berry","Phone Number"]</a:t>
            </a:r>
            <a:r>
              <a:rPr lang="en" sz="1200">
                <a:solidFill>
                  <a:srgbClr val="24292E"/>
                </a:solidFill>
                <a:highlight>
                  <a:srgbClr val="FFFFFF"/>
                </a:highlight>
              </a:rPr>
              <a:t> or </a:t>
            </a:r>
            <a:r>
              <a:rPr lang="en" sz="1000">
                <a:solidFill>
                  <a:srgbClr val="24292E"/>
                </a:solidFill>
                <a:highlight>
                  <a:srgbClr val="FFFFFF"/>
                </a:highlight>
                <a:latin typeface="Consolas"/>
                <a:ea typeface="Consolas"/>
                <a:cs typeface="Consolas"/>
                <a:sym typeface="Consolas"/>
              </a:rPr>
              <a:t>iloc[1,2]</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7fef3a6131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7fef3a6131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It is also possible to select a range of data using </a:t>
            </a:r>
            <a:r>
              <a:rPr lang="en" sz="1000">
                <a:solidFill>
                  <a:srgbClr val="24292E"/>
                </a:solidFill>
                <a:highlight>
                  <a:srgbClr val="FFFFFF"/>
                </a:highlight>
                <a:latin typeface="Consolas"/>
                <a:ea typeface="Consolas"/>
                <a:cs typeface="Consolas"/>
                <a:sym typeface="Consolas"/>
              </a:rPr>
              <a:t>loc[]</a:t>
            </a:r>
            <a:r>
              <a:rPr lang="en" sz="1200">
                <a:solidFill>
                  <a:srgbClr val="24292E"/>
                </a:solidFill>
                <a:highlight>
                  <a:srgbClr val="FFFFFF"/>
                </a:highlight>
              </a:rPr>
              <a:t> and </a:t>
            </a:r>
            <a:r>
              <a:rPr lang="en" sz="1000">
                <a:solidFill>
                  <a:srgbClr val="24292E"/>
                </a:solidFill>
                <a:highlight>
                  <a:srgbClr val="FFFFFF"/>
                </a:highlight>
                <a:latin typeface="Consolas"/>
                <a:ea typeface="Consolas"/>
                <a:cs typeface="Consolas"/>
                <a:sym typeface="Consolas"/>
              </a:rPr>
              <a:t>iloc[]</a:t>
            </a:r>
            <a:r>
              <a:rPr lang="en" sz="1200">
                <a:solidFill>
                  <a:srgbClr val="24292E"/>
                </a:solidFill>
                <a:highlight>
                  <a:srgbClr val="FFFFFF"/>
                </a:highlight>
              </a:rPr>
              <a:t> by placing all of the values within brackets and/or using a colon to tell Pandas to look for a range. For example: </a:t>
            </a:r>
            <a:r>
              <a:rPr lang="en" sz="1000">
                <a:solidFill>
                  <a:srgbClr val="24292E"/>
                </a:solidFill>
                <a:highlight>
                  <a:srgbClr val="FFFFFF"/>
                </a:highlight>
                <a:latin typeface="Consolas"/>
                <a:ea typeface="Consolas"/>
                <a:cs typeface="Consolas"/>
                <a:sym typeface="Consolas"/>
              </a:rPr>
              <a:t>loc[["Richardson", "Berry", "Hudson", "Mcdonald", "Morales"],["id", "first_name", "Phone Number"]]</a:t>
            </a:r>
            <a:r>
              <a:rPr lang="en" sz="1200">
                <a:solidFill>
                  <a:srgbClr val="24292E"/>
                </a:solidFill>
                <a:highlight>
                  <a:srgbClr val="FFFFFF"/>
                </a:highlight>
              </a:rPr>
              <a:t> or </a:t>
            </a:r>
            <a:r>
              <a:rPr lang="en" sz="1000">
                <a:solidFill>
                  <a:srgbClr val="24292E"/>
                </a:solidFill>
                <a:highlight>
                  <a:srgbClr val="FFFFFF"/>
                </a:highlight>
                <a:latin typeface="Consolas"/>
                <a:ea typeface="Consolas"/>
                <a:cs typeface="Consolas"/>
                <a:sym typeface="Consolas"/>
              </a:rPr>
              <a:t>iloc[0:4, 0:3]</a:t>
            </a:r>
            <a:endParaRPr sz="1200">
              <a:solidFill>
                <a:srgbClr val="24292E"/>
              </a:solidFill>
              <a:highlight>
                <a:srgbClr val="FFFFFF"/>
              </a:highlight>
            </a:endParaRPr>
          </a:p>
          <a:p>
            <a:pPr indent="0" lvl="0" marL="0" rtl="0" algn="l">
              <a:spcBef>
                <a:spcPts val="0"/>
              </a:spcBef>
              <a:spcAft>
                <a:spcPts val="0"/>
              </a:spcAft>
              <a:buNone/>
            </a:pPr>
            <a:r>
              <a:t/>
            </a:r>
            <a:endParaRPr>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7fef3a6131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7fef3a6131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By passing in a colon by itself, </a:t>
            </a:r>
            <a:r>
              <a:rPr lang="en" sz="1000">
                <a:solidFill>
                  <a:srgbClr val="24292E"/>
                </a:solidFill>
                <a:highlight>
                  <a:srgbClr val="FFFFFF"/>
                </a:highlight>
                <a:latin typeface="Consolas"/>
                <a:ea typeface="Consolas"/>
                <a:cs typeface="Consolas"/>
                <a:sym typeface="Consolas"/>
              </a:rPr>
              <a:t>loc[]</a:t>
            </a:r>
            <a:r>
              <a:rPr lang="en" sz="1200">
                <a:solidFill>
                  <a:srgbClr val="24292E"/>
                </a:solidFill>
                <a:highlight>
                  <a:srgbClr val="FFFFFF"/>
                </a:highlight>
              </a:rPr>
              <a:t> and </a:t>
            </a:r>
            <a:r>
              <a:rPr lang="en" sz="1000">
                <a:solidFill>
                  <a:srgbClr val="24292E"/>
                </a:solidFill>
                <a:highlight>
                  <a:srgbClr val="FFFFFF"/>
                </a:highlight>
                <a:latin typeface="Consolas"/>
                <a:ea typeface="Consolas"/>
                <a:cs typeface="Consolas"/>
                <a:sym typeface="Consolas"/>
              </a:rPr>
              <a:t>iloc[]</a:t>
            </a:r>
            <a:r>
              <a:rPr lang="en" sz="1200">
                <a:solidFill>
                  <a:srgbClr val="24292E"/>
                </a:solidFill>
                <a:highlight>
                  <a:srgbClr val="FFFFFF"/>
                </a:highlight>
              </a:rPr>
              <a:t> will select all rows or columns depending on where it is placed in relation to the comma. For example: </a:t>
            </a:r>
            <a:r>
              <a:rPr lang="en" sz="1000">
                <a:solidFill>
                  <a:srgbClr val="24292E"/>
                </a:solidFill>
                <a:highlight>
                  <a:srgbClr val="FFFFFF"/>
                </a:highlight>
                <a:latin typeface="Consolas"/>
                <a:ea typeface="Consolas"/>
                <a:cs typeface="Consolas"/>
                <a:sym typeface="Consolas"/>
              </a:rPr>
              <a:t>loc[:, ["first_name", "Phone Number"]</a:t>
            </a:r>
            <a:r>
              <a:rPr lang="en" sz="1200">
                <a:solidFill>
                  <a:srgbClr val="24292E"/>
                </a:solidFill>
                <a:highlight>
                  <a:srgbClr val="FFFFFF"/>
                </a:highlight>
              </a:rPr>
              <a:t> will select all rows of data but will only return the "first_name" and "Phone Number" columns.</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7fef3a6131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7fef3a6131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rPr b="1" lang="en" sz="800">
                <a:solidFill>
                  <a:srgbClr val="24292E"/>
                </a:solidFill>
                <a:highlight>
                  <a:srgbClr val="FFFFFF"/>
                </a:highlight>
              </a:rPr>
              <a:t>Note to self: background slide from ‘data-03-3-python-deeper-dive’ slide 6, and Einstein from ‘SQLAlchemy Daya 3’ slide 8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7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8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1.png"/><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1.png"/><Relationship Id="rId4" Type="http://schemas.openxmlformats.org/officeDocument/2006/relationships/image" Target="../media/image7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0.png"/><Relationship Id="rId4"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3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4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46.png"/><Relationship Id="rId4" Type="http://schemas.openxmlformats.org/officeDocument/2006/relationships/image" Target="../media/image53.png"/><Relationship Id="rId5" Type="http://schemas.openxmlformats.org/officeDocument/2006/relationships/image" Target="../media/image57.png"/><Relationship Id="rId6" Type="http://schemas.openxmlformats.org/officeDocument/2006/relationships/image" Target="../media/image5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5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5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image" Target="../media/image74.png"/><Relationship Id="rId6" Type="http://schemas.openxmlformats.org/officeDocument/2006/relationships/image" Target="../media/image6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69.png"/><Relationship Id="rId4" Type="http://schemas.openxmlformats.org/officeDocument/2006/relationships/image" Target="../media/image75.png"/><Relationship Id="rId5" Type="http://schemas.openxmlformats.org/officeDocument/2006/relationships/image" Target="../media/image6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68.png"/><Relationship Id="rId5" Type="http://schemas.openxmlformats.org/officeDocument/2006/relationships/image" Target="../media/image80.png"/><Relationship Id="rId6" Type="http://schemas.openxmlformats.org/officeDocument/2006/relationships/image" Target="../media/image77.png"/><Relationship Id="rId7" Type="http://schemas.openxmlformats.org/officeDocument/2006/relationships/image" Target="../media/image7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 Id="rId3" Type="http://schemas.openxmlformats.org/officeDocument/2006/relationships/image" Target="../media/image82.png"/><Relationship Id="rId4" Type="http://schemas.openxmlformats.org/officeDocument/2006/relationships/image" Target="../media/image78.png"/><Relationship Id="rId5" Type="http://schemas.openxmlformats.org/officeDocument/2006/relationships/image" Target="../media/image90.png"/><Relationship Id="rId6" Type="http://schemas.openxmlformats.org/officeDocument/2006/relationships/image" Target="../media/image95.png"/><Relationship Id="rId7" Type="http://schemas.openxmlformats.org/officeDocument/2006/relationships/image" Target="../media/image8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91.png"/><Relationship Id="rId4" Type="http://schemas.openxmlformats.org/officeDocument/2006/relationships/image" Target="../media/image81.png"/><Relationship Id="rId5" Type="http://schemas.openxmlformats.org/officeDocument/2006/relationships/image" Target="../media/image8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84.png"/><Relationship Id="rId4" Type="http://schemas.openxmlformats.org/officeDocument/2006/relationships/image" Target="../media/image96.png"/><Relationship Id="rId5" Type="http://schemas.openxmlformats.org/officeDocument/2006/relationships/image" Target="../media/image87.png"/><Relationship Id="rId6" Type="http://schemas.openxmlformats.org/officeDocument/2006/relationships/image" Target="../media/image85.png"/><Relationship Id="rId7" Type="http://schemas.openxmlformats.org/officeDocument/2006/relationships/image" Target="../media/image98.png"/><Relationship Id="rId8" Type="http://schemas.openxmlformats.org/officeDocument/2006/relationships/image" Target="../media/image9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99.png"/><Relationship Id="rId5" Type="http://schemas.openxmlformats.org/officeDocument/2006/relationships/image" Target="../media/image102.png"/><Relationship Id="rId6" Type="http://schemas.openxmlformats.org/officeDocument/2006/relationships/image" Target="../media/image110.png"/><Relationship Id="rId7" Type="http://schemas.openxmlformats.org/officeDocument/2006/relationships/image" Target="../media/image10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12.png"/><Relationship Id="rId4" Type="http://schemas.openxmlformats.org/officeDocument/2006/relationships/image" Target="../media/image101.png"/><Relationship Id="rId5" Type="http://schemas.openxmlformats.org/officeDocument/2006/relationships/image" Target="../media/image103.png"/><Relationship Id="rId6" Type="http://schemas.openxmlformats.org/officeDocument/2006/relationships/image" Target="../media/image10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 Id="rId3" Type="http://schemas.openxmlformats.org/officeDocument/2006/relationships/image" Target="../media/image100.png"/><Relationship Id="rId4" Type="http://schemas.openxmlformats.org/officeDocument/2006/relationships/image" Target="../media/image107.png"/><Relationship Id="rId9" Type="http://schemas.openxmlformats.org/officeDocument/2006/relationships/image" Target="../media/image117.png"/><Relationship Id="rId5" Type="http://schemas.openxmlformats.org/officeDocument/2006/relationships/image" Target="../media/image104.png"/><Relationship Id="rId6" Type="http://schemas.openxmlformats.org/officeDocument/2006/relationships/image" Target="../media/image111.png"/><Relationship Id="rId7" Type="http://schemas.openxmlformats.org/officeDocument/2006/relationships/image" Target="../media/image105.png"/><Relationship Id="rId8" Type="http://schemas.openxmlformats.org/officeDocument/2006/relationships/image" Target="../media/image10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15.png"/><Relationship Id="rId4" Type="http://schemas.openxmlformats.org/officeDocument/2006/relationships/image" Target="../media/image113.png"/><Relationship Id="rId9"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1.png"/><Relationship Id="rId7" Type="http://schemas.openxmlformats.org/officeDocument/2006/relationships/image" Target="../media/image116.png"/><Relationship Id="rId8" Type="http://schemas.openxmlformats.org/officeDocument/2006/relationships/image" Target="../media/image11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 Id="rId3" Type="http://schemas.openxmlformats.org/officeDocument/2006/relationships/image" Target="../media/image12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60" name="Shape 60"/>
        <p:cNvGrpSpPr/>
        <p:nvPr/>
      </p:nvGrpSpPr>
      <p:grpSpPr>
        <a:xfrm>
          <a:off x="0" y="0"/>
          <a:ext cx="0" cy="0"/>
          <a:chOff x="0" y="0"/>
          <a:chExt cx="0" cy="0"/>
        </a:xfrm>
      </p:grpSpPr>
      <p:sp>
        <p:nvSpPr>
          <p:cNvPr id="61" name="Google Shape;61;p1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64" name="Google Shape;64;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 name="Google Shape;65;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 name="Google Shape;67;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8" name="Google Shape;68;p1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 name="Google Shape;69;p1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3" name="Google Shape;73;p1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4" name="Google Shape;74;p1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75" name="Google Shape;75;p1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76" name="Google Shape;76;p1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77" name="Google Shape;77;p1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78" name="Google Shape;78;p1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1" name="Google Shape;81;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5" name="Google Shape;85;p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86" name="Google Shape;86;p1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87" name="Google Shape;87;p1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91" name="Google Shape;91;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 name="Google Shape;93;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5" name="Google Shape;95;p1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 name="Google Shape;98;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0" name="Google Shape;100;p1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03" name="Google Shape;10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5" name="Google Shape;105;p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6" name="Google Shape;106;p1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7" name="Shape 107"/>
        <p:cNvGrpSpPr/>
        <p:nvPr/>
      </p:nvGrpSpPr>
      <p:grpSpPr>
        <a:xfrm>
          <a:off x="0" y="0"/>
          <a:ext cx="0" cy="0"/>
          <a:chOff x="0" y="0"/>
          <a:chExt cx="0" cy="0"/>
        </a:xfrm>
      </p:grpSpPr>
      <p:pic>
        <p:nvPicPr>
          <p:cNvPr id="108" name="Google Shape;108;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 name="Google Shape;10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1" name="Google Shape;111;p18"/>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12" name="Google Shape;112;p18"/>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2">
    <p:spTree>
      <p:nvGrpSpPr>
        <p:cNvPr id="113" name="Shape 113"/>
        <p:cNvGrpSpPr/>
        <p:nvPr/>
      </p:nvGrpSpPr>
      <p:grpSpPr>
        <a:xfrm>
          <a:off x="0" y="0"/>
          <a:ext cx="0" cy="0"/>
          <a:chOff x="0" y="0"/>
          <a:chExt cx="0" cy="0"/>
        </a:xfrm>
      </p:grpSpPr>
      <p:pic>
        <p:nvPicPr>
          <p:cNvPr id="114" name="Google Shape;11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 name="Google Shape;115;p19"/>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118" name="Shape 118"/>
        <p:cNvGrpSpPr/>
        <p:nvPr/>
      </p:nvGrpSpPr>
      <p:grpSpPr>
        <a:xfrm>
          <a:off x="0" y="0"/>
          <a:ext cx="0" cy="0"/>
          <a:chOff x="0" y="0"/>
          <a:chExt cx="0" cy="0"/>
        </a:xfrm>
      </p:grpSpPr>
      <p:sp>
        <p:nvSpPr>
          <p:cNvPr id="119" name="Google Shape;119;p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121" name="Google Shape;121;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 name="Google Shape;123;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5" name="Google Shape;125;p2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26" name="Google Shape;126;p2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31" name="Google Shape;131;p2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32" name="Google Shape;132;p2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37" name="Google Shape;137;p2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38" name="Google Shape;138;p2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txBox="1"/>
          <p:nvPr>
            <p:ph idx="3" type="subTitle"/>
          </p:nvPr>
        </p:nvSpPr>
        <p:spPr>
          <a:xfrm>
            <a:off x="-12175" y="1267550"/>
            <a:ext cx="7434600" cy="5907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1" name="Google Shape;141;p20"/>
          <p:cNvSpPr txBox="1"/>
          <p:nvPr>
            <p:ph idx="4" type="subTitle"/>
          </p:nvPr>
        </p:nvSpPr>
        <p:spPr>
          <a:xfrm>
            <a:off x="175" y="1944963"/>
            <a:ext cx="9144000" cy="590700"/>
          </a:xfrm>
          <a:prstGeom prst="rect">
            <a:avLst/>
          </a:prstGeom>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42" name="Google Shape;142;p20"/>
          <p:cNvSpPr txBox="1"/>
          <p:nvPr>
            <p:ph idx="5" type="subTitle"/>
          </p:nvPr>
        </p:nvSpPr>
        <p:spPr>
          <a:xfrm>
            <a:off x="-12175" y="2648175"/>
            <a:ext cx="9168600" cy="5907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3" name="Google Shape;143;p20"/>
          <p:cNvSpPr txBox="1"/>
          <p:nvPr>
            <p:ph idx="6" type="subTitle"/>
          </p:nvPr>
        </p:nvSpPr>
        <p:spPr>
          <a:xfrm>
            <a:off x="-12175" y="3394650"/>
            <a:ext cx="9144000" cy="590700"/>
          </a:xfrm>
          <a:prstGeom prst="rect">
            <a:avLst/>
          </a:prstGeom>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4" name="Google Shape;144;p20"/>
          <p:cNvSpPr txBox="1"/>
          <p:nvPr>
            <p:ph idx="7" type="subTitle"/>
          </p:nvPr>
        </p:nvSpPr>
        <p:spPr>
          <a:xfrm>
            <a:off x="175" y="4119225"/>
            <a:ext cx="9168600" cy="5907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45" name="Shape 145"/>
        <p:cNvGrpSpPr/>
        <p:nvPr/>
      </p:nvGrpSpPr>
      <p:grpSpPr>
        <a:xfrm>
          <a:off x="0" y="0"/>
          <a:ext cx="0" cy="0"/>
          <a:chOff x="0" y="0"/>
          <a:chExt cx="0" cy="0"/>
        </a:xfrm>
      </p:grpSpPr>
      <p:pic>
        <p:nvPicPr>
          <p:cNvPr id="146" name="Google Shape;146;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7" name="Google Shape;147;p21"/>
          <p:cNvSpPr txBox="1"/>
          <p:nvPr>
            <p:ph type="title"/>
          </p:nvPr>
        </p:nvSpPr>
        <p:spPr>
          <a:xfrm>
            <a:off x="2544050" y="1545675"/>
            <a:ext cx="5770200" cy="2430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8" name="Google Shape;148;p2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49" name="Google Shape;149;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0" name="Google Shape;150;p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51" name="Shape 151"/>
        <p:cNvGrpSpPr/>
        <p:nvPr/>
      </p:nvGrpSpPr>
      <p:grpSpPr>
        <a:xfrm>
          <a:off x="0" y="0"/>
          <a:ext cx="0" cy="0"/>
          <a:chOff x="0" y="0"/>
          <a:chExt cx="0" cy="0"/>
        </a:xfrm>
      </p:grpSpPr>
      <p:pic>
        <p:nvPicPr>
          <p:cNvPr id="152" name="Google Shape;152;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3" name="Google Shape;153;p2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4" name="Google Shape;154;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58" name="Shape 158"/>
        <p:cNvGrpSpPr/>
        <p:nvPr/>
      </p:nvGrpSpPr>
      <p:grpSpPr>
        <a:xfrm>
          <a:off x="0" y="0"/>
          <a:ext cx="0" cy="0"/>
          <a:chOff x="0" y="0"/>
          <a:chExt cx="0" cy="0"/>
        </a:xfrm>
      </p:grpSpPr>
      <p:pic>
        <p:nvPicPr>
          <p:cNvPr id="159" name="Google Shape;159;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0" name="Google Shape;160;p2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
        <p:nvSpPr>
          <p:cNvPr id="162" name="Google Shape;162;p2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63" name="Google Shape;163;p2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4" name="Google Shape;164;p2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Google Shape;165;p2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7" name="Google Shape;167;p2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68" name="Shape 168"/>
        <p:cNvGrpSpPr/>
        <p:nvPr/>
      </p:nvGrpSpPr>
      <p:grpSpPr>
        <a:xfrm>
          <a:off x="0" y="0"/>
          <a:ext cx="0" cy="0"/>
          <a:chOff x="0" y="0"/>
          <a:chExt cx="0" cy="0"/>
        </a:xfrm>
      </p:grpSpPr>
      <p:pic>
        <p:nvPicPr>
          <p:cNvPr id="169" name="Google Shape;16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70" name="Google Shape;170;p2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72" name="Google Shape;172;p2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73" name="Google Shape;173;p2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2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76" name="Google Shape;176;p2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77" name="Google Shape;177;p2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78" name="Shape 178"/>
        <p:cNvGrpSpPr/>
        <p:nvPr/>
      </p:nvGrpSpPr>
      <p:grpSpPr>
        <a:xfrm>
          <a:off x="0" y="0"/>
          <a:ext cx="0" cy="0"/>
          <a:chOff x="0" y="0"/>
          <a:chExt cx="0" cy="0"/>
        </a:xfrm>
      </p:grpSpPr>
      <p:pic>
        <p:nvPicPr>
          <p:cNvPr id="179" name="Google Shape;17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80" name="Google Shape;180;p2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82" name="Google Shape;182;p2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83" name="Google Shape;183;p2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2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 name="Google Shape;185;p2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86" name="Google Shape;186;p2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87" name="Google Shape;187;p2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88" name="Shape 188"/>
        <p:cNvGrpSpPr/>
        <p:nvPr/>
      </p:nvGrpSpPr>
      <p:grpSpPr>
        <a:xfrm>
          <a:off x="0" y="0"/>
          <a:ext cx="0" cy="0"/>
          <a:chOff x="0" y="0"/>
          <a:chExt cx="0" cy="0"/>
        </a:xfrm>
      </p:grpSpPr>
      <p:pic>
        <p:nvPicPr>
          <p:cNvPr id="189" name="Google Shape;189;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0" name="Google Shape;190;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92" name="Google Shape;192;p2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93" name="Google Shape;193;p2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94" name="Google Shape;194;p2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 name="Google Shape;195;p2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 name="Google Shape;196;p2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97" name="Google Shape;197;p2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98" name="Shape 198"/>
        <p:cNvGrpSpPr/>
        <p:nvPr/>
      </p:nvGrpSpPr>
      <p:grpSpPr>
        <a:xfrm>
          <a:off x="0" y="0"/>
          <a:ext cx="0" cy="0"/>
          <a:chOff x="0" y="0"/>
          <a:chExt cx="0" cy="0"/>
        </a:xfrm>
      </p:grpSpPr>
      <p:pic>
        <p:nvPicPr>
          <p:cNvPr id="199" name="Google Shape;199;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0" name="Google Shape;200;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2" name="Google Shape;202;p2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203" name="Google Shape;203;p2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2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2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6" name="Google Shape;206;p2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207" name="Google Shape;207;p28"/>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208" name="Shape 208"/>
        <p:cNvGrpSpPr/>
        <p:nvPr/>
      </p:nvGrpSpPr>
      <p:grpSpPr>
        <a:xfrm>
          <a:off x="0" y="0"/>
          <a:ext cx="0" cy="0"/>
          <a:chOff x="0" y="0"/>
          <a:chExt cx="0" cy="0"/>
        </a:xfrm>
      </p:grpSpPr>
      <p:pic>
        <p:nvPicPr>
          <p:cNvPr id="209" name="Google Shape;209;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10" name="Google Shape;210;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2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12" name="Google Shape;212;p2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13" name="Google Shape;213;p2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2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16" name="Google Shape;216;p2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pic>
        <p:nvPicPr>
          <p:cNvPr id="217" name="Google Shape;217;p2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218" name="Shape 218"/>
        <p:cNvGrpSpPr/>
        <p:nvPr/>
      </p:nvGrpSpPr>
      <p:grpSpPr>
        <a:xfrm>
          <a:off x="0" y="0"/>
          <a:ext cx="0" cy="0"/>
          <a:chOff x="0" y="0"/>
          <a:chExt cx="0" cy="0"/>
        </a:xfrm>
      </p:grpSpPr>
      <p:pic>
        <p:nvPicPr>
          <p:cNvPr id="219" name="Google Shape;219;p30"/>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220" name="Google Shape;220;p30"/>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221" name="Google Shape;221;p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0"/>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3" name="Google Shape;223;p3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24" name="Google Shape;224;p30"/>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225" name="Google Shape;225;p3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226" name="Google Shape;226;p30"/>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 name="Google Shape;227;p30"/>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228" name="Shape 228"/>
        <p:cNvGrpSpPr/>
        <p:nvPr/>
      </p:nvGrpSpPr>
      <p:grpSpPr>
        <a:xfrm>
          <a:off x="0" y="0"/>
          <a:ext cx="0" cy="0"/>
          <a:chOff x="0" y="0"/>
          <a:chExt cx="0" cy="0"/>
        </a:xfrm>
      </p:grpSpPr>
      <p:pic>
        <p:nvPicPr>
          <p:cNvPr id="229" name="Google Shape;229;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0" name="Google Shape;230;p3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1" name="Google Shape;231;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33" name="Shape 233"/>
        <p:cNvGrpSpPr/>
        <p:nvPr/>
      </p:nvGrpSpPr>
      <p:grpSpPr>
        <a:xfrm>
          <a:off x="0" y="0"/>
          <a:ext cx="0" cy="0"/>
          <a:chOff x="0" y="0"/>
          <a:chExt cx="0" cy="0"/>
        </a:xfrm>
      </p:grpSpPr>
      <p:pic>
        <p:nvPicPr>
          <p:cNvPr id="234" name="Google Shape;234;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5" name="Google Shape;235;p3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6" name="Google Shape;236;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7" name="Google Shape;237;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38" name="Shape 238"/>
        <p:cNvGrpSpPr/>
        <p:nvPr/>
      </p:nvGrpSpPr>
      <p:grpSpPr>
        <a:xfrm>
          <a:off x="0" y="0"/>
          <a:ext cx="0" cy="0"/>
          <a:chOff x="0" y="0"/>
          <a:chExt cx="0" cy="0"/>
        </a:xfrm>
      </p:grpSpPr>
      <p:sp>
        <p:nvSpPr>
          <p:cNvPr id="239" name="Google Shape;23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1" name="Google Shape;24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3" name="Google Shape;24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4" name="Google Shape;24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246" name="Shape 246"/>
        <p:cNvGrpSpPr/>
        <p:nvPr/>
      </p:nvGrpSpPr>
      <p:grpSpPr>
        <a:xfrm>
          <a:off x="0" y="0"/>
          <a:ext cx="0" cy="0"/>
          <a:chOff x="0" y="0"/>
          <a:chExt cx="0" cy="0"/>
        </a:xfrm>
      </p:grpSpPr>
      <p:pic>
        <p:nvPicPr>
          <p:cNvPr id="247" name="Google Shape;247;p34"/>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48" name="Google Shape;248;p34"/>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4"/>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50" name="Google Shape;250;p3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 name="Google Shape;251;p3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3" name="Google Shape;25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54" name="Google Shape;254;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5" name="Google Shape;255;p3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256" name="Shape 256"/>
        <p:cNvGrpSpPr/>
        <p:nvPr/>
      </p:nvGrpSpPr>
      <p:grpSpPr>
        <a:xfrm>
          <a:off x="0" y="0"/>
          <a:ext cx="0" cy="0"/>
          <a:chOff x="0" y="0"/>
          <a:chExt cx="0" cy="0"/>
        </a:xfrm>
      </p:grpSpPr>
      <p:pic>
        <p:nvPicPr>
          <p:cNvPr id="257" name="Google Shape;257;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8" name="Google Shape;258;p3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9" name="Google Shape;259;p35"/>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60" name="Google Shape;260;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1" name="Google Shape;261;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262" name="Shape 262"/>
        <p:cNvGrpSpPr/>
        <p:nvPr/>
      </p:nvGrpSpPr>
      <p:grpSpPr>
        <a:xfrm>
          <a:off x="0" y="0"/>
          <a:ext cx="0" cy="0"/>
          <a:chOff x="0" y="0"/>
          <a:chExt cx="0" cy="0"/>
        </a:xfrm>
      </p:grpSpPr>
      <p:pic>
        <p:nvPicPr>
          <p:cNvPr id="263" name="Google Shape;263;p3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4" name="Google Shape;264;p3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7" name="Google Shape;267;p3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68" name="Google Shape;268;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9" name="Google Shape;269;p3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70" name="Google Shape;270;p3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271" name="Shape 271"/>
        <p:cNvGrpSpPr/>
        <p:nvPr/>
      </p:nvGrpSpPr>
      <p:grpSpPr>
        <a:xfrm>
          <a:off x="0" y="0"/>
          <a:ext cx="0" cy="0"/>
          <a:chOff x="0" y="0"/>
          <a:chExt cx="0" cy="0"/>
        </a:xfrm>
      </p:grpSpPr>
      <p:pic>
        <p:nvPicPr>
          <p:cNvPr id="272" name="Google Shape;272;p3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73" name="Google Shape;273;p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3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75" name="Google Shape;275;p3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3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78" name="Google Shape;2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80" name="Google Shape;280;p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282" name="Shape 282"/>
        <p:cNvGrpSpPr/>
        <p:nvPr/>
      </p:nvGrpSpPr>
      <p:grpSpPr>
        <a:xfrm>
          <a:off x="0" y="0"/>
          <a:ext cx="0" cy="0"/>
          <a:chOff x="0" y="0"/>
          <a:chExt cx="0" cy="0"/>
        </a:xfrm>
      </p:grpSpPr>
      <p:pic>
        <p:nvPicPr>
          <p:cNvPr id="283" name="Google Shape;283;p3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84" name="Google Shape;28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5" name="Google Shape;28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 name="Google Shape;288;p3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89" name="Google Shape;28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0" name="Google Shape;290;p3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 name="Google Shape;291;p3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292" name="Shape 292"/>
        <p:cNvGrpSpPr/>
        <p:nvPr/>
      </p:nvGrpSpPr>
      <p:grpSpPr>
        <a:xfrm>
          <a:off x="0" y="0"/>
          <a:ext cx="0" cy="0"/>
          <a:chOff x="0" y="0"/>
          <a:chExt cx="0" cy="0"/>
        </a:xfrm>
      </p:grpSpPr>
      <p:pic>
        <p:nvPicPr>
          <p:cNvPr id="293" name="Google Shape;293;p3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94" name="Google Shape;294;p3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3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96" name="Google Shape;296;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3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3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00" name="Google Shape;300;p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1" name="Google Shape;301;p3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302" name="Shape 302"/>
        <p:cNvGrpSpPr/>
        <p:nvPr/>
      </p:nvGrpSpPr>
      <p:grpSpPr>
        <a:xfrm>
          <a:off x="0" y="0"/>
          <a:ext cx="0" cy="0"/>
          <a:chOff x="0" y="0"/>
          <a:chExt cx="0" cy="0"/>
        </a:xfrm>
      </p:grpSpPr>
      <p:sp>
        <p:nvSpPr>
          <p:cNvPr id="303" name="Google Shape;303;p4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5" name="Google Shape;30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6" name="Google Shape;306;p4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07" name="Google Shape;307;p4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4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4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1" name="Google Shape;311;p4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312" name="Shape 312"/>
        <p:cNvGrpSpPr/>
        <p:nvPr/>
      </p:nvGrpSpPr>
      <p:grpSpPr>
        <a:xfrm>
          <a:off x="0" y="0"/>
          <a:ext cx="0" cy="0"/>
          <a:chOff x="0" y="0"/>
          <a:chExt cx="0" cy="0"/>
        </a:xfrm>
      </p:grpSpPr>
      <p:pic>
        <p:nvPicPr>
          <p:cNvPr id="313" name="Google Shape;313;p4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14" name="Google Shape;314;p4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41"/>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316" name="Google Shape;316;p4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4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18" name="Google Shape;31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9" name="Google Shape;319;p4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4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321" name="Google Shape;321;p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4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323" name="Shape 323"/>
        <p:cNvGrpSpPr/>
        <p:nvPr/>
      </p:nvGrpSpPr>
      <p:grpSpPr>
        <a:xfrm>
          <a:off x="0" y="0"/>
          <a:ext cx="0" cy="0"/>
          <a:chOff x="0" y="0"/>
          <a:chExt cx="0" cy="0"/>
        </a:xfrm>
      </p:grpSpPr>
      <p:sp>
        <p:nvSpPr>
          <p:cNvPr id="324" name="Google Shape;324;p4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25" name="Google Shape;325;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6" name="Google Shape;326;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27" name="Google Shape;327;p42"/>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328" name="Google Shape;328;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 name="Google Shape;329;p4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0" name="Google Shape;330;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1" name="Google Shape;331;p4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4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333" name="Shape 333"/>
        <p:cNvGrpSpPr/>
        <p:nvPr/>
      </p:nvGrpSpPr>
      <p:grpSpPr>
        <a:xfrm>
          <a:off x="0" y="0"/>
          <a:ext cx="0" cy="0"/>
          <a:chOff x="0" y="0"/>
          <a:chExt cx="0" cy="0"/>
        </a:xfrm>
      </p:grpSpPr>
      <p:sp>
        <p:nvSpPr>
          <p:cNvPr id="334" name="Google Shape;33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7" name="Google Shape;33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8" name="Google Shape;338;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9" name="Google Shape;33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0" name="Google Shape;340;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1" name="Google Shape;341;p43"/>
          <p:cNvGrpSpPr/>
          <p:nvPr/>
        </p:nvGrpSpPr>
        <p:grpSpPr>
          <a:xfrm>
            <a:off x="457200" y="1378813"/>
            <a:ext cx="776889" cy="621300"/>
            <a:chOff x="457200" y="1378813"/>
            <a:chExt cx="776889" cy="621300"/>
          </a:xfrm>
        </p:grpSpPr>
        <p:sp>
          <p:nvSpPr>
            <p:cNvPr id="342" name="Google Shape;342;p4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3" name="Google Shape;343;p4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43"/>
          <p:cNvGrpSpPr/>
          <p:nvPr/>
        </p:nvGrpSpPr>
        <p:grpSpPr>
          <a:xfrm>
            <a:off x="457200" y="2228725"/>
            <a:ext cx="776889" cy="621300"/>
            <a:chOff x="457200" y="1378813"/>
            <a:chExt cx="776889" cy="621300"/>
          </a:xfrm>
        </p:grpSpPr>
        <p:sp>
          <p:nvSpPr>
            <p:cNvPr id="345" name="Google Shape;345;p4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4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43"/>
          <p:cNvGrpSpPr/>
          <p:nvPr/>
        </p:nvGrpSpPr>
        <p:grpSpPr>
          <a:xfrm>
            <a:off x="457200" y="3073850"/>
            <a:ext cx="776889" cy="621300"/>
            <a:chOff x="457200" y="1378813"/>
            <a:chExt cx="776889" cy="621300"/>
          </a:xfrm>
        </p:grpSpPr>
        <p:sp>
          <p:nvSpPr>
            <p:cNvPr id="348" name="Google Shape;348;p4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9" name="Google Shape;349;p4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43"/>
          <p:cNvGrpSpPr/>
          <p:nvPr/>
        </p:nvGrpSpPr>
        <p:grpSpPr>
          <a:xfrm>
            <a:off x="457200" y="3923750"/>
            <a:ext cx="776889" cy="621300"/>
            <a:chOff x="457200" y="1378813"/>
            <a:chExt cx="776889" cy="621300"/>
          </a:xfrm>
        </p:grpSpPr>
        <p:sp>
          <p:nvSpPr>
            <p:cNvPr id="351" name="Google Shape;351;p4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2" name="Google Shape;352;p4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43"/>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4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4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360" name="Shape 360"/>
        <p:cNvGrpSpPr/>
        <p:nvPr/>
      </p:nvGrpSpPr>
      <p:grpSpPr>
        <a:xfrm>
          <a:off x="0" y="0"/>
          <a:ext cx="0" cy="0"/>
          <a:chOff x="0" y="0"/>
          <a:chExt cx="0" cy="0"/>
        </a:xfrm>
      </p:grpSpPr>
      <p:sp>
        <p:nvSpPr>
          <p:cNvPr id="361" name="Google Shape;361;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4" name="Google Shape;36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5" name="Google Shape;36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6" name="Google Shape;36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7" name="Google Shape;36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8" name="Google Shape;368;p44"/>
          <p:cNvGrpSpPr/>
          <p:nvPr/>
        </p:nvGrpSpPr>
        <p:grpSpPr>
          <a:xfrm>
            <a:off x="457200" y="1300225"/>
            <a:ext cx="776889" cy="621300"/>
            <a:chOff x="457200" y="1378813"/>
            <a:chExt cx="776889" cy="621300"/>
          </a:xfrm>
        </p:grpSpPr>
        <p:sp>
          <p:nvSpPr>
            <p:cNvPr id="369" name="Google Shape;369;p4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0" name="Google Shape;370;p4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44"/>
          <p:cNvGrpSpPr/>
          <p:nvPr/>
        </p:nvGrpSpPr>
        <p:grpSpPr>
          <a:xfrm>
            <a:off x="457200" y="2000125"/>
            <a:ext cx="776889" cy="621300"/>
            <a:chOff x="457200" y="1378813"/>
            <a:chExt cx="776889" cy="621300"/>
          </a:xfrm>
        </p:grpSpPr>
        <p:sp>
          <p:nvSpPr>
            <p:cNvPr id="372" name="Google Shape;372;p4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73" name="Google Shape;373;p4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44"/>
          <p:cNvGrpSpPr/>
          <p:nvPr/>
        </p:nvGrpSpPr>
        <p:grpSpPr>
          <a:xfrm>
            <a:off x="457200" y="2692850"/>
            <a:ext cx="776889" cy="621300"/>
            <a:chOff x="457200" y="1378813"/>
            <a:chExt cx="776889" cy="621300"/>
          </a:xfrm>
        </p:grpSpPr>
        <p:sp>
          <p:nvSpPr>
            <p:cNvPr id="375" name="Google Shape;375;p4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6" name="Google Shape;376;p4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44"/>
          <p:cNvGrpSpPr/>
          <p:nvPr/>
        </p:nvGrpSpPr>
        <p:grpSpPr>
          <a:xfrm>
            <a:off x="457200" y="3390350"/>
            <a:ext cx="776889" cy="621300"/>
            <a:chOff x="457200" y="1378813"/>
            <a:chExt cx="776889" cy="621300"/>
          </a:xfrm>
        </p:grpSpPr>
        <p:sp>
          <p:nvSpPr>
            <p:cNvPr id="378" name="Google Shape;378;p4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9" name="Google Shape;379;p4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4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4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4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87" name="Google Shape;387;p44"/>
          <p:cNvGrpSpPr/>
          <p:nvPr/>
        </p:nvGrpSpPr>
        <p:grpSpPr>
          <a:xfrm>
            <a:off x="469500" y="4083075"/>
            <a:ext cx="776889" cy="621300"/>
            <a:chOff x="457200" y="1378813"/>
            <a:chExt cx="776889" cy="621300"/>
          </a:xfrm>
        </p:grpSpPr>
        <p:sp>
          <p:nvSpPr>
            <p:cNvPr id="388" name="Google Shape;388;p4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89" name="Google Shape;389;p4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392" name="Shape 392"/>
        <p:cNvGrpSpPr/>
        <p:nvPr/>
      </p:nvGrpSpPr>
      <p:grpSpPr>
        <a:xfrm>
          <a:off x="0" y="0"/>
          <a:ext cx="0" cy="0"/>
          <a:chOff x="0" y="0"/>
          <a:chExt cx="0" cy="0"/>
        </a:xfrm>
      </p:grpSpPr>
      <p:sp>
        <p:nvSpPr>
          <p:cNvPr id="393" name="Google Shape;393;p4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6" name="Google Shape;396;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7" name="Google Shape;397;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8" name="Google Shape;398;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9" name="Google Shape;399;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00" name="Google Shape;400;p45"/>
          <p:cNvGrpSpPr/>
          <p:nvPr/>
        </p:nvGrpSpPr>
        <p:grpSpPr>
          <a:xfrm>
            <a:off x="457200" y="1237825"/>
            <a:ext cx="776900" cy="486300"/>
            <a:chOff x="457200" y="1466425"/>
            <a:chExt cx="776900" cy="486300"/>
          </a:xfrm>
        </p:grpSpPr>
        <p:sp>
          <p:nvSpPr>
            <p:cNvPr id="401" name="Google Shape;401;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402" name="Google Shape;402;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4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45"/>
          <p:cNvGrpSpPr/>
          <p:nvPr/>
        </p:nvGrpSpPr>
        <p:grpSpPr>
          <a:xfrm>
            <a:off x="457200" y="1828900"/>
            <a:ext cx="776900" cy="486300"/>
            <a:chOff x="457200" y="1466425"/>
            <a:chExt cx="776900" cy="486300"/>
          </a:xfrm>
        </p:grpSpPr>
        <p:sp>
          <p:nvSpPr>
            <p:cNvPr id="406" name="Google Shape;406;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407" name="Google Shape;407;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4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45"/>
          <p:cNvGrpSpPr/>
          <p:nvPr/>
        </p:nvGrpSpPr>
        <p:grpSpPr>
          <a:xfrm>
            <a:off x="457200" y="2419975"/>
            <a:ext cx="776900" cy="486300"/>
            <a:chOff x="457200" y="1466425"/>
            <a:chExt cx="776900" cy="486300"/>
          </a:xfrm>
        </p:grpSpPr>
        <p:sp>
          <p:nvSpPr>
            <p:cNvPr id="410" name="Google Shape;410;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11" name="Google Shape;411;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4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5"/>
          <p:cNvGrpSpPr/>
          <p:nvPr/>
        </p:nvGrpSpPr>
        <p:grpSpPr>
          <a:xfrm>
            <a:off x="457200" y="3011050"/>
            <a:ext cx="776900" cy="486300"/>
            <a:chOff x="457200" y="1466425"/>
            <a:chExt cx="776900" cy="486300"/>
          </a:xfrm>
        </p:grpSpPr>
        <p:sp>
          <p:nvSpPr>
            <p:cNvPr id="414" name="Google Shape;414;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15" name="Google Shape;415;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4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45"/>
          <p:cNvGrpSpPr/>
          <p:nvPr/>
        </p:nvGrpSpPr>
        <p:grpSpPr>
          <a:xfrm>
            <a:off x="457200" y="3602137"/>
            <a:ext cx="776900" cy="486300"/>
            <a:chOff x="457200" y="1466425"/>
            <a:chExt cx="776900" cy="486300"/>
          </a:xfrm>
        </p:grpSpPr>
        <p:sp>
          <p:nvSpPr>
            <p:cNvPr id="418" name="Google Shape;41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419" name="Google Shape;41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4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45"/>
          <p:cNvGrpSpPr/>
          <p:nvPr/>
        </p:nvGrpSpPr>
        <p:grpSpPr>
          <a:xfrm>
            <a:off x="457200" y="4193262"/>
            <a:ext cx="776900" cy="486300"/>
            <a:chOff x="457200" y="1466425"/>
            <a:chExt cx="776900" cy="486300"/>
          </a:xfrm>
        </p:grpSpPr>
        <p:sp>
          <p:nvSpPr>
            <p:cNvPr id="422" name="Google Shape;422;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423" name="Google Shape;423;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4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4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4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4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429" name="Shape 429"/>
        <p:cNvGrpSpPr/>
        <p:nvPr/>
      </p:nvGrpSpPr>
      <p:grpSpPr>
        <a:xfrm>
          <a:off x="0" y="0"/>
          <a:ext cx="0" cy="0"/>
          <a:chOff x="0" y="0"/>
          <a:chExt cx="0" cy="0"/>
        </a:xfrm>
      </p:grpSpPr>
      <p:sp>
        <p:nvSpPr>
          <p:cNvPr id="430" name="Google Shape;430;p4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3" name="Google Shape;433;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4" name="Google Shape;434;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5" name="Google Shape;435;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6" name="Google Shape;436;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7" name="Google Shape;437;p46"/>
          <p:cNvGrpSpPr/>
          <p:nvPr/>
        </p:nvGrpSpPr>
        <p:grpSpPr>
          <a:xfrm>
            <a:off x="457200" y="1237825"/>
            <a:ext cx="776900" cy="486300"/>
            <a:chOff x="457200" y="1466425"/>
            <a:chExt cx="776900" cy="486300"/>
          </a:xfrm>
        </p:grpSpPr>
        <p:sp>
          <p:nvSpPr>
            <p:cNvPr id="438" name="Google Shape;438;p4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439" name="Google Shape;439;p4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4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 name="Google Shape;441;p4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46"/>
          <p:cNvGrpSpPr/>
          <p:nvPr/>
        </p:nvGrpSpPr>
        <p:grpSpPr>
          <a:xfrm>
            <a:off x="457200" y="1828900"/>
            <a:ext cx="776900" cy="486300"/>
            <a:chOff x="457200" y="1466425"/>
            <a:chExt cx="776900" cy="486300"/>
          </a:xfrm>
        </p:grpSpPr>
        <p:sp>
          <p:nvSpPr>
            <p:cNvPr id="443" name="Google Shape;443;p4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444" name="Google Shape;444;p4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4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46"/>
          <p:cNvGrpSpPr/>
          <p:nvPr/>
        </p:nvGrpSpPr>
        <p:grpSpPr>
          <a:xfrm>
            <a:off x="457200" y="2419975"/>
            <a:ext cx="776900" cy="486300"/>
            <a:chOff x="457200" y="1466425"/>
            <a:chExt cx="776900" cy="486300"/>
          </a:xfrm>
        </p:grpSpPr>
        <p:sp>
          <p:nvSpPr>
            <p:cNvPr id="447" name="Google Shape;447;p4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48" name="Google Shape;448;p4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4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6"/>
          <p:cNvGrpSpPr/>
          <p:nvPr/>
        </p:nvGrpSpPr>
        <p:grpSpPr>
          <a:xfrm>
            <a:off x="457200" y="3011050"/>
            <a:ext cx="776900" cy="486300"/>
            <a:chOff x="457200" y="1466425"/>
            <a:chExt cx="776900" cy="486300"/>
          </a:xfrm>
        </p:grpSpPr>
        <p:sp>
          <p:nvSpPr>
            <p:cNvPr id="451" name="Google Shape;451;p4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52" name="Google Shape;452;p4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46"/>
          <p:cNvGrpSpPr/>
          <p:nvPr/>
        </p:nvGrpSpPr>
        <p:grpSpPr>
          <a:xfrm>
            <a:off x="457200" y="3602137"/>
            <a:ext cx="776900" cy="486300"/>
            <a:chOff x="457200" y="1466425"/>
            <a:chExt cx="776900" cy="486300"/>
          </a:xfrm>
        </p:grpSpPr>
        <p:sp>
          <p:nvSpPr>
            <p:cNvPr id="455" name="Google Shape;455;p4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456" name="Google Shape;456;p4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4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46"/>
          <p:cNvGrpSpPr/>
          <p:nvPr/>
        </p:nvGrpSpPr>
        <p:grpSpPr>
          <a:xfrm>
            <a:off x="457200" y="4193262"/>
            <a:ext cx="776900" cy="486300"/>
            <a:chOff x="457200" y="1466425"/>
            <a:chExt cx="776900" cy="486300"/>
          </a:xfrm>
        </p:grpSpPr>
        <p:sp>
          <p:nvSpPr>
            <p:cNvPr id="459" name="Google Shape;459;p4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460" name="Google Shape;460;p4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4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4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4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4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466" name="Shape 466"/>
        <p:cNvGrpSpPr/>
        <p:nvPr/>
      </p:nvGrpSpPr>
      <p:grpSpPr>
        <a:xfrm>
          <a:off x="0" y="0"/>
          <a:ext cx="0" cy="0"/>
          <a:chOff x="0" y="0"/>
          <a:chExt cx="0" cy="0"/>
        </a:xfrm>
      </p:grpSpPr>
      <p:sp>
        <p:nvSpPr>
          <p:cNvPr id="467" name="Google Shape;467;p4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0" name="Google Shape;47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1" name="Google Shape;47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2" name="Google Shape;47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3" name="Google Shape;47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4" name="Google Shape;474;p47"/>
          <p:cNvGrpSpPr/>
          <p:nvPr/>
        </p:nvGrpSpPr>
        <p:grpSpPr>
          <a:xfrm>
            <a:off x="457222" y="1149803"/>
            <a:ext cx="713194" cy="446423"/>
            <a:chOff x="457200" y="1466425"/>
            <a:chExt cx="776900" cy="486300"/>
          </a:xfrm>
        </p:grpSpPr>
        <p:sp>
          <p:nvSpPr>
            <p:cNvPr id="475" name="Google Shape;47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76" name="Google Shape;47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4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 name="Google Shape;478;p4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47"/>
          <p:cNvGrpSpPr/>
          <p:nvPr/>
        </p:nvGrpSpPr>
        <p:grpSpPr>
          <a:xfrm>
            <a:off x="457222" y="1672428"/>
            <a:ext cx="713194" cy="446423"/>
            <a:chOff x="457200" y="1466425"/>
            <a:chExt cx="776900" cy="486300"/>
          </a:xfrm>
        </p:grpSpPr>
        <p:sp>
          <p:nvSpPr>
            <p:cNvPr id="480" name="Google Shape;48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81" name="Google Shape;48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4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4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47"/>
          <p:cNvGrpSpPr/>
          <p:nvPr/>
        </p:nvGrpSpPr>
        <p:grpSpPr>
          <a:xfrm>
            <a:off x="457197" y="2195578"/>
            <a:ext cx="713194" cy="446423"/>
            <a:chOff x="457200" y="1466425"/>
            <a:chExt cx="776900" cy="486300"/>
          </a:xfrm>
        </p:grpSpPr>
        <p:sp>
          <p:nvSpPr>
            <p:cNvPr id="485" name="Google Shape;48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86" name="Google Shape;48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4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 name="Google Shape;488;p4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47"/>
          <p:cNvGrpSpPr/>
          <p:nvPr/>
        </p:nvGrpSpPr>
        <p:grpSpPr>
          <a:xfrm>
            <a:off x="457197" y="2718203"/>
            <a:ext cx="713194" cy="446423"/>
            <a:chOff x="457200" y="1466425"/>
            <a:chExt cx="776900" cy="486300"/>
          </a:xfrm>
        </p:grpSpPr>
        <p:sp>
          <p:nvSpPr>
            <p:cNvPr id="490" name="Google Shape;49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91" name="Google Shape;49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4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47"/>
          <p:cNvGrpSpPr/>
          <p:nvPr/>
        </p:nvGrpSpPr>
        <p:grpSpPr>
          <a:xfrm>
            <a:off x="457222" y="3240828"/>
            <a:ext cx="713194" cy="446423"/>
            <a:chOff x="457200" y="1466425"/>
            <a:chExt cx="776900" cy="486300"/>
          </a:xfrm>
        </p:grpSpPr>
        <p:sp>
          <p:nvSpPr>
            <p:cNvPr id="495" name="Google Shape;49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96" name="Google Shape;49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4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4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47"/>
          <p:cNvGrpSpPr/>
          <p:nvPr/>
        </p:nvGrpSpPr>
        <p:grpSpPr>
          <a:xfrm>
            <a:off x="457222" y="3763453"/>
            <a:ext cx="713194" cy="446423"/>
            <a:chOff x="457200" y="1466425"/>
            <a:chExt cx="776900" cy="486300"/>
          </a:xfrm>
        </p:grpSpPr>
        <p:sp>
          <p:nvSpPr>
            <p:cNvPr id="500" name="Google Shape;50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501" name="Google Shape;50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4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47"/>
          <p:cNvGrpSpPr/>
          <p:nvPr/>
        </p:nvGrpSpPr>
        <p:grpSpPr>
          <a:xfrm>
            <a:off x="457222" y="4311603"/>
            <a:ext cx="713194" cy="446423"/>
            <a:chOff x="457200" y="1466425"/>
            <a:chExt cx="776900" cy="486300"/>
          </a:xfrm>
        </p:grpSpPr>
        <p:sp>
          <p:nvSpPr>
            <p:cNvPr id="505" name="Google Shape;50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506" name="Google Shape;50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4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508" name="Shape 508"/>
        <p:cNvGrpSpPr/>
        <p:nvPr/>
      </p:nvGrpSpPr>
      <p:grpSpPr>
        <a:xfrm>
          <a:off x="0" y="0"/>
          <a:ext cx="0" cy="0"/>
          <a:chOff x="0" y="0"/>
          <a:chExt cx="0" cy="0"/>
        </a:xfrm>
      </p:grpSpPr>
      <p:sp>
        <p:nvSpPr>
          <p:cNvPr id="509" name="Google Shape;50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1" name="Google Shape;51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2" name="Google Shape;51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3" name="Google Shape;51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4" name="Google Shape;51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48"/>
          <p:cNvGrpSpPr/>
          <p:nvPr/>
        </p:nvGrpSpPr>
        <p:grpSpPr>
          <a:xfrm>
            <a:off x="457427" y="3873038"/>
            <a:ext cx="602564" cy="377174"/>
            <a:chOff x="457200" y="1466425"/>
            <a:chExt cx="776900" cy="486300"/>
          </a:xfrm>
        </p:grpSpPr>
        <p:sp>
          <p:nvSpPr>
            <p:cNvPr id="517" name="Google Shape;517;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18" name="Google Shape;518;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4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8"/>
          <p:cNvGrpSpPr/>
          <p:nvPr/>
        </p:nvGrpSpPr>
        <p:grpSpPr>
          <a:xfrm>
            <a:off x="457315" y="4311142"/>
            <a:ext cx="602564" cy="377174"/>
            <a:chOff x="457200" y="1466425"/>
            <a:chExt cx="776900" cy="486300"/>
          </a:xfrm>
        </p:grpSpPr>
        <p:sp>
          <p:nvSpPr>
            <p:cNvPr id="522" name="Google Shape;522;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23" name="Google Shape;523;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4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48"/>
          <p:cNvGrpSpPr/>
          <p:nvPr/>
        </p:nvGrpSpPr>
        <p:grpSpPr>
          <a:xfrm>
            <a:off x="457377" y="2996663"/>
            <a:ext cx="602564" cy="377174"/>
            <a:chOff x="457200" y="1466425"/>
            <a:chExt cx="776900" cy="486300"/>
          </a:xfrm>
        </p:grpSpPr>
        <p:sp>
          <p:nvSpPr>
            <p:cNvPr id="527" name="Google Shape;527;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28" name="Google Shape;528;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4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48"/>
          <p:cNvGrpSpPr/>
          <p:nvPr/>
        </p:nvGrpSpPr>
        <p:grpSpPr>
          <a:xfrm>
            <a:off x="457265" y="3434767"/>
            <a:ext cx="602564" cy="377174"/>
            <a:chOff x="457200" y="1466425"/>
            <a:chExt cx="776900" cy="486300"/>
          </a:xfrm>
        </p:grpSpPr>
        <p:sp>
          <p:nvSpPr>
            <p:cNvPr id="532" name="Google Shape;532;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33" name="Google Shape;533;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4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4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48"/>
          <p:cNvGrpSpPr/>
          <p:nvPr/>
        </p:nvGrpSpPr>
        <p:grpSpPr>
          <a:xfrm>
            <a:off x="457402" y="2135288"/>
            <a:ext cx="602564" cy="377174"/>
            <a:chOff x="457200" y="1466425"/>
            <a:chExt cx="776900" cy="486300"/>
          </a:xfrm>
        </p:grpSpPr>
        <p:sp>
          <p:nvSpPr>
            <p:cNvPr id="537" name="Google Shape;537;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38" name="Google Shape;538;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4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 name="Google Shape;540;p4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48"/>
          <p:cNvGrpSpPr/>
          <p:nvPr/>
        </p:nvGrpSpPr>
        <p:grpSpPr>
          <a:xfrm>
            <a:off x="457290" y="2573392"/>
            <a:ext cx="602564" cy="377174"/>
            <a:chOff x="457200" y="1466425"/>
            <a:chExt cx="776900" cy="486300"/>
          </a:xfrm>
        </p:grpSpPr>
        <p:sp>
          <p:nvSpPr>
            <p:cNvPr id="542" name="Google Shape;542;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43" name="Google Shape;543;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4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4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8"/>
          <p:cNvGrpSpPr/>
          <p:nvPr/>
        </p:nvGrpSpPr>
        <p:grpSpPr>
          <a:xfrm>
            <a:off x="457352" y="1258913"/>
            <a:ext cx="602564" cy="377174"/>
            <a:chOff x="457200" y="1466425"/>
            <a:chExt cx="776900" cy="486300"/>
          </a:xfrm>
        </p:grpSpPr>
        <p:sp>
          <p:nvSpPr>
            <p:cNvPr id="547" name="Google Shape;547;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48" name="Google Shape;548;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4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48"/>
          <p:cNvGrpSpPr/>
          <p:nvPr/>
        </p:nvGrpSpPr>
        <p:grpSpPr>
          <a:xfrm>
            <a:off x="457240" y="1697017"/>
            <a:ext cx="602564" cy="377174"/>
            <a:chOff x="457200" y="1466425"/>
            <a:chExt cx="776900" cy="486300"/>
          </a:xfrm>
        </p:grpSpPr>
        <p:sp>
          <p:nvSpPr>
            <p:cNvPr id="552" name="Google Shape;552;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53" name="Google Shape;553;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4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555" name="Shape 555"/>
        <p:cNvGrpSpPr/>
        <p:nvPr/>
      </p:nvGrpSpPr>
      <p:grpSpPr>
        <a:xfrm>
          <a:off x="0" y="0"/>
          <a:ext cx="0" cy="0"/>
          <a:chOff x="0" y="0"/>
          <a:chExt cx="0" cy="0"/>
        </a:xfrm>
      </p:grpSpPr>
      <p:sp>
        <p:nvSpPr>
          <p:cNvPr id="556" name="Google Shape;55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8" name="Google Shape;558;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9" name="Google Shape;559;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0" name="Google Shape;560;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1" name="Google Shape;561;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49"/>
          <p:cNvGrpSpPr/>
          <p:nvPr/>
        </p:nvGrpSpPr>
        <p:grpSpPr>
          <a:xfrm>
            <a:off x="457427" y="3873038"/>
            <a:ext cx="602564" cy="377174"/>
            <a:chOff x="457200" y="1466425"/>
            <a:chExt cx="776900" cy="486300"/>
          </a:xfrm>
        </p:grpSpPr>
        <p:sp>
          <p:nvSpPr>
            <p:cNvPr id="564" name="Google Shape;564;p4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65" name="Google Shape;565;p4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4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49"/>
          <p:cNvGrpSpPr/>
          <p:nvPr/>
        </p:nvGrpSpPr>
        <p:grpSpPr>
          <a:xfrm>
            <a:off x="457315" y="4311142"/>
            <a:ext cx="602564" cy="377174"/>
            <a:chOff x="457200" y="1466425"/>
            <a:chExt cx="776900" cy="486300"/>
          </a:xfrm>
        </p:grpSpPr>
        <p:sp>
          <p:nvSpPr>
            <p:cNvPr id="569" name="Google Shape;569;p4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70" name="Google Shape;570;p4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4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49"/>
          <p:cNvGrpSpPr/>
          <p:nvPr/>
        </p:nvGrpSpPr>
        <p:grpSpPr>
          <a:xfrm>
            <a:off x="457377" y="2996663"/>
            <a:ext cx="602564" cy="377174"/>
            <a:chOff x="457200" y="1466425"/>
            <a:chExt cx="776900" cy="486300"/>
          </a:xfrm>
        </p:grpSpPr>
        <p:sp>
          <p:nvSpPr>
            <p:cNvPr id="574" name="Google Shape;574;p4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75" name="Google Shape;575;p4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4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49"/>
          <p:cNvGrpSpPr/>
          <p:nvPr/>
        </p:nvGrpSpPr>
        <p:grpSpPr>
          <a:xfrm>
            <a:off x="457265" y="3434767"/>
            <a:ext cx="602564" cy="377174"/>
            <a:chOff x="457200" y="1466425"/>
            <a:chExt cx="776900" cy="486300"/>
          </a:xfrm>
        </p:grpSpPr>
        <p:sp>
          <p:nvSpPr>
            <p:cNvPr id="579" name="Google Shape;579;p4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80" name="Google Shape;580;p4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4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49"/>
          <p:cNvGrpSpPr/>
          <p:nvPr/>
        </p:nvGrpSpPr>
        <p:grpSpPr>
          <a:xfrm>
            <a:off x="457402" y="2135288"/>
            <a:ext cx="602564" cy="377174"/>
            <a:chOff x="457200" y="1466425"/>
            <a:chExt cx="776900" cy="486300"/>
          </a:xfrm>
        </p:grpSpPr>
        <p:sp>
          <p:nvSpPr>
            <p:cNvPr id="584" name="Google Shape;584;p4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85" name="Google Shape;585;p4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4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 name="Google Shape;588;p49"/>
          <p:cNvGrpSpPr/>
          <p:nvPr/>
        </p:nvGrpSpPr>
        <p:grpSpPr>
          <a:xfrm>
            <a:off x="457290" y="2573392"/>
            <a:ext cx="602564" cy="377174"/>
            <a:chOff x="457200" y="1466425"/>
            <a:chExt cx="776900" cy="486300"/>
          </a:xfrm>
        </p:grpSpPr>
        <p:sp>
          <p:nvSpPr>
            <p:cNvPr id="589" name="Google Shape;589;p4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90" name="Google Shape;590;p4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4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4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49"/>
          <p:cNvGrpSpPr/>
          <p:nvPr/>
        </p:nvGrpSpPr>
        <p:grpSpPr>
          <a:xfrm>
            <a:off x="457352" y="1258913"/>
            <a:ext cx="602564" cy="377174"/>
            <a:chOff x="457200" y="1466425"/>
            <a:chExt cx="776900" cy="486300"/>
          </a:xfrm>
        </p:grpSpPr>
        <p:sp>
          <p:nvSpPr>
            <p:cNvPr id="594" name="Google Shape;594;p4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95" name="Google Shape;595;p4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4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9"/>
          <p:cNvGrpSpPr/>
          <p:nvPr/>
        </p:nvGrpSpPr>
        <p:grpSpPr>
          <a:xfrm>
            <a:off x="457240" y="1697017"/>
            <a:ext cx="602564" cy="377174"/>
            <a:chOff x="457200" y="1466425"/>
            <a:chExt cx="776900" cy="486300"/>
          </a:xfrm>
        </p:grpSpPr>
        <p:sp>
          <p:nvSpPr>
            <p:cNvPr id="599" name="Google Shape;599;p4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600" name="Google Shape;600;p4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4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602" name="Shape 602"/>
        <p:cNvGrpSpPr/>
        <p:nvPr/>
      </p:nvGrpSpPr>
      <p:grpSpPr>
        <a:xfrm>
          <a:off x="0" y="0"/>
          <a:ext cx="0" cy="0"/>
          <a:chOff x="0" y="0"/>
          <a:chExt cx="0" cy="0"/>
        </a:xfrm>
      </p:grpSpPr>
      <p:sp>
        <p:nvSpPr>
          <p:cNvPr id="603" name="Google Shape;60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5" name="Google Shape;605;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6" name="Google Shape;606;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7" name="Google Shape;607;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8" name="Google Shape;608;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5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0"/>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11" name="Google Shape;611;p50"/>
          <p:cNvGrpSpPr/>
          <p:nvPr/>
        </p:nvGrpSpPr>
        <p:grpSpPr>
          <a:xfrm>
            <a:off x="457181" y="1345103"/>
            <a:ext cx="533372" cy="533480"/>
            <a:chOff x="457200" y="1378813"/>
            <a:chExt cx="695400" cy="695450"/>
          </a:xfrm>
        </p:grpSpPr>
        <p:sp>
          <p:nvSpPr>
            <p:cNvPr id="612" name="Google Shape;612;p5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613" name="Google Shape;613;p5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50"/>
          <p:cNvGrpSpPr/>
          <p:nvPr/>
        </p:nvGrpSpPr>
        <p:grpSpPr>
          <a:xfrm>
            <a:off x="3228956" y="1345103"/>
            <a:ext cx="533372" cy="533480"/>
            <a:chOff x="457200" y="1378813"/>
            <a:chExt cx="695400" cy="695450"/>
          </a:xfrm>
        </p:grpSpPr>
        <p:sp>
          <p:nvSpPr>
            <p:cNvPr id="615" name="Google Shape;615;p5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616" name="Google Shape;616;p5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5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19" name="Google Shape;619;p50"/>
          <p:cNvGrpSpPr/>
          <p:nvPr/>
        </p:nvGrpSpPr>
        <p:grpSpPr>
          <a:xfrm>
            <a:off x="6134081" y="1345853"/>
            <a:ext cx="533372" cy="533480"/>
            <a:chOff x="457200" y="1378813"/>
            <a:chExt cx="695400" cy="695450"/>
          </a:xfrm>
        </p:grpSpPr>
        <p:sp>
          <p:nvSpPr>
            <p:cNvPr id="620" name="Google Shape;620;p5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621" name="Google Shape;621;p5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5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624" name="Shape 624"/>
        <p:cNvGrpSpPr/>
        <p:nvPr/>
      </p:nvGrpSpPr>
      <p:grpSpPr>
        <a:xfrm>
          <a:off x="0" y="0"/>
          <a:ext cx="0" cy="0"/>
          <a:chOff x="0" y="0"/>
          <a:chExt cx="0" cy="0"/>
        </a:xfrm>
      </p:grpSpPr>
      <p:pic>
        <p:nvPicPr>
          <p:cNvPr id="625" name="Google Shape;625;p5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626" name="Google Shape;626;p5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9" name="Google Shape;629;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0" name="Google Shape;63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1" name="Google Shape;631;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2" name="Google Shape;632;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51"/>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34" name="Google Shape;634;p51"/>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5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5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51"/>
          <p:cNvGrpSpPr/>
          <p:nvPr/>
        </p:nvGrpSpPr>
        <p:grpSpPr>
          <a:xfrm>
            <a:off x="4936306" y="1423553"/>
            <a:ext cx="533372" cy="533480"/>
            <a:chOff x="457200" y="1378813"/>
            <a:chExt cx="695400" cy="695450"/>
          </a:xfrm>
        </p:grpSpPr>
        <p:sp>
          <p:nvSpPr>
            <p:cNvPr id="639" name="Google Shape;639;p5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40" name="Google Shape;640;p5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5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5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51"/>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4" name="Google Shape;644;p51"/>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645" name="Shape 645"/>
        <p:cNvGrpSpPr/>
        <p:nvPr/>
      </p:nvGrpSpPr>
      <p:grpSpPr>
        <a:xfrm>
          <a:off x="0" y="0"/>
          <a:ext cx="0" cy="0"/>
          <a:chOff x="0" y="0"/>
          <a:chExt cx="0" cy="0"/>
        </a:xfrm>
      </p:grpSpPr>
      <p:sp>
        <p:nvSpPr>
          <p:cNvPr id="646" name="Google Shape;646;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8" name="Google Shape;648;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9" name="Google Shape;649;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0" name="Google Shape;650;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1" name="Google Shape;651;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5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653" name="Google Shape;653;p5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658" name="Google Shape;658;p5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659" name="Google Shape;659;p5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664" name="Google Shape;664;p5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665" name="Google Shape;665;p5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5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669" name="Google Shape;669;p5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5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5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672" name="Shape 672"/>
        <p:cNvGrpSpPr/>
        <p:nvPr/>
      </p:nvGrpSpPr>
      <p:grpSpPr>
        <a:xfrm>
          <a:off x="0" y="0"/>
          <a:ext cx="0" cy="0"/>
          <a:chOff x="0" y="0"/>
          <a:chExt cx="0" cy="0"/>
        </a:xfrm>
      </p:grpSpPr>
      <p:sp>
        <p:nvSpPr>
          <p:cNvPr id="673" name="Google Shape;673;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6" name="Google Shape;67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7" name="Google Shape;67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8" name="Google Shape;67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9" name="Google Shape;67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5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5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7" name="Google Shape;687;p5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688" name="Google Shape;688;p5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689" name="Google Shape;689;p53"/>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690" name="Google Shape;690;p5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691" name="Shape 691"/>
        <p:cNvGrpSpPr/>
        <p:nvPr/>
      </p:nvGrpSpPr>
      <p:grpSpPr>
        <a:xfrm>
          <a:off x="0" y="0"/>
          <a:ext cx="0" cy="0"/>
          <a:chOff x="0" y="0"/>
          <a:chExt cx="0" cy="0"/>
        </a:xfrm>
      </p:grpSpPr>
      <p:sp>
        <p:nvSpPr>
          <p:cNvPr id="692" name="Google Shape;692;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5" name="Google Shape;695;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6" name="Google Shape;69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97" name="Google Shape;697;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8" name="Google Shape;698;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5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0" name="Google Shape;700;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4" name="Google Shape;704;p5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5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6" name="Google Shape;706;p5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707" name="Google Shape;707;p54"/>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708" name="Google Shape;708;p54"/>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709" name="Google Shape;709;p5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710" name="Shape 710"/>
        <p:cNvGrpSpPr/>
        <p:nvPr/>
      </p:nvGrpSpPr>
      <p:grpSpPr>
        <a:xfrm>
          <a:off x="0" y="0"/>
          <a:ext cx="0" cy="0"/>
          <a:chOff x="0" y="0"/>
          <a:chExt cx="0" cy="0"/>
        </a:xfrm>
      </p:grpSpPr>
      <p:sp>
        <p:nvSpPr>
          <p:cNvPr id="711" name="Google Shape;711;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5" name="Google Shape;715;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6" name="Google Shape;716;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7" name="Google Shape;717;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5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5" name="Google Shape;725;p5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726" name="Google Shape;726;p55"/>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727" name="Google Shape;727;p55"/>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728" name="Google Shape;728;p55"/>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729" name="Shape 729"/>
        <p:cNvGrpSpPr/>
        <p:nvPr/>
      </p:nvGrpSpPr>
      <p:grpSpPr>
        <a:xfrm>
          <a:off x="0" y="0"/>
          <a:ext cx="0" cy="0"/>
          <a:chOff x="0" y="0"/>
          <a:chExt cx="0" cy="0"/>
        </a:xfrm>
      </p:grpSpPr>
      <p:sp>
        <p:nvSpPr>
          <p:cNvPr id="730" name="Google Shape;730;p5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3" name="Google Shape;733;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4" name="Google Shape;734;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5" name="Google Shape;735;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6" name="Google Shape;736;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5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5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4" name="Google Shape;744;p5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745" name="Google Shape;745;p56"/>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746" name="Google Shape;746;p56"/>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747" name="Google Shape;747;p56"/>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748" name="Shape 748"/>
        <p:cNvGrpSpPr/>
        <p:nvPr/>
      </p:nvGrpSpPr>
      <p:grpSpPr>
        <a:xfrm>
          <a:off x="0" y="0"/>
          <a:ext cx="0" cy="0"/>
          <a:chOff x="0" y="0"/>
          <a:chExt cx="0" cy="0"/>
        </a:xfrm>
      </p:grpSpPr>
      <p:sp>
        <p:nvSpPr>
          <p:cNvPr id="749" name="Google Shape;749;p5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5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5" name="Google Shape;765;p5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766" name="Google Shape;766;p5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767" name="Google Shape;767;p5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768" name="Google Shape;768;p57"/>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769" name="Google Shape;769;p5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770" name="Shape 770"/>
        <p:cNvGrpSpPr/>
        <p:nvPr/>
      </p:nvGrpSpPr>
      <p:grpSpPr>
        <a:xfrm>
          <a:off x="0" y="0"/>
          <a:ext cx="0" cy="0"/>
          <a:chOff x="0" y="0"/>
          <a:chExt cx="0" cy="0"/>
        </a:xfrm>
      </p:grpSpPr>
      <p:sp>
        <p:nvSpPr>
          <p:cNvPr id="771" name="Google Shape;771;p5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4" name="Google Shape;774;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5" name="Google Shape;775;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6" name="Google Shape;776;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7" name="Google Shape;777;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7" name="Google Shape;787;p5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788" name="Google Shape;788;p58"/>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789" name="Google Shape;789;p5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790" name="Google Shape;790;p58"/>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791" name="Google Shape;791;p5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792" name="Shape 792"/>
        <p:cNvGrpSpPr/>
        <p:nvPr/>
      </p:nvGrpSpPr>
      <p:grpSpPr>
        <a:xfrm>
          <a:off x="0" y="0"/>
          <a:ext cx="0" cy="0"/>
          <a:chOff x="0" y="0"/>
          <a:chExt cx="0" cy="0"/>
        </a:xfrm>
      </p:grpSpPr>
      <p:sp>
        <p:nvSpPr>
          <p:cNvPr id="793" name="Google Shape;793;p5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6" name="Google Shape;796;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7" name="Google Shape;797;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8" name="Google Shape;79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9" name="Google Shape;79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5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9" name="Google Shape;809;p5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810" name="Google Shape;810;p59"/>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811" name="Google Shape;811;p59"/>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812" name="Google Shape;812;p59"/>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813" name="Google Shape;813;p59"/>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814" name="Shape 814"/>
        <p:cNvGrpSpPr/>
        <p:nvPr/>
      </p:nvGrpSpPr>
      <p:grpSpPr>
        <a:xfrm>
          <a:off x="0" y="0"/>
          <a:ext cx="0" cy="0"/>
          <a:chOff x="0" y="0"/>
          <a:chExt cx="0" cy="0"/>
        </a:xfrm>
      </p:grpSpPr>
      <p:sp>
        <p:nvSpPr>
          <p:cNvPr id="815" name="Google Shape;815;p6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8" name="Google Shape;818;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0" name="Google Shape;820;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6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6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6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6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6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1" name="Google Shape;831;p6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832" name="Google Shape;832;p60"/>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833" name="Google Shape;833;p60"/>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834" name="Google Shape;834;p60"/>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835" name="Google Shape;835;p60"/>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836" name="Shape 836"/>
        <p:cNvGrpSpPr/>
        <p:nvPr/>
      </p:nvGrpSpPr>
      <p:grpSpPr>
        <a:xfrm>
          <a:off x="0" y="0"/>
          <a:ext cx="0" cy="0"/>
          <a:chOff x="0" y="0"/>
          <a:chExt cx="0" cy="0"/>
        </a:xfrm>
      </p:grpSpPr>
      <p:sp>
        <p:nvSpPr>
          <p:cNvPr id="837" name="Google Shape;837;p6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0" name="Google Shape;840;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1" name="Google Shape;841;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2" name="Google Shape;842;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3" name="Google Shape;843;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6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6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6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6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6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6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5" name="Google Shape;855;p6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856" name="Google Shape;856;p6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857" name="Google Shape;857;p6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858" name="Google Shape;858;p61"/>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859" name="Google Shape;859;p6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860" name="Google Shape;860;p61"/>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861" name="Shape 861"/>
        <p:cNvGrpSpPr/>
        <p:nvPr/>
      </p:nvGrpSpPr>
      <p:grpSpPr>
        <a:xfrm>
          <a:off x="0" y="0"/>
          <a:ext cx="0" cy="0"/>
          <a:chOff x="0" y="0"/>
          <a:chExt cx="0" cy="0"/>
        </a:xfrm>
      </p:grpSpPr>
      <p:sp>
        <p:nvSpPr>
          <p:cNvPr id="862" name="Google Shape;862;p6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4" name="Google Shape;864;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5" name="Google Shape;865;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6" name="Google Shape;86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7" name="Google Shape;867;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8" name="Google Shape;868;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6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6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6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6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6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6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6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881" name="Google Shape;881;p6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882" name="Google Shape;882;p6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883" name="Google Shape;883;p6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884" name="Google Shape;884;p6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885" name="Google Shape;885;p6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886" name="Shape 886"/>
        <p:cNvGrpSpPr/>
        <p:nvPr/>
      </p:nvGrpSpPr>
      <p:grpSpPr>
        <a:xfrm>
          <a:off x="0" y="0"/>
          <a:ext cx="0" cy="0"/>
          <a:chOff x="0" y="0"/>
          <a:chExt cx="0" cy="0"/>
        </a:xfrm>
      </p:grpSpPr>
      <p:sp>
        <p:nvSpPr>
          <p:cNvPr id="887" name="Google Shape;887;p6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9" name="Google Shape;889;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0" name="Google Shape;890;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1" name="Google Shape;89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2" name="Google Shape;892;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3" name="Google Shape;893;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6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6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6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6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6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6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5" name="Google Shape;905;p6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906" name="Google Shape;906;p63"/>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907" name="Google Shape;907;p63"/>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908" name="Google Shape;908;p63"/>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909" name="Google Shape;909;p63"/>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910" name="Google Shape;910;p63"/>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911" name="Shape 911"/>
        <p:cNvGrpSpPr/>
        <p:nvPr/>
      </p:nvGrpSpPr>
      <p:grpSpPr>
        <a:xfrm>
          <a:off x="0" y="0"/>
          <a:ext cx="0" cy="0"/>
          <a:chOff x="0" y="0"/>
          <a:chExt cx="0" cy="0"/>
        </a:xfrm>
      </p:grpSpPr>
      <p:sp>
        <p:nvSpPr>
          <p:cNvPr id="912" name="Google Shape;912;p6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5" name="Google Shape;915;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6" name="Google Shape;916;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17" name="Google Shape;917;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8" name="Google Shape;918;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6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6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6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7" name="Google Shape;927;p6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6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6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0" name="Google Shape;930;p6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931" name="Google Shape;931;p64"/>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932" name="Google Shape;932;p64"/>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933" name="Google Shape;933;p64"/>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934" name="Google Shape;934;p64"/>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935" name="Google Shape;935;p64"/>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936" name="Shape 936"/>
        <p:cNvGrpSpPr/>
        <p:nvPr/>
      </p:nvGrpSpPr>
      <p:grpSpPr>
        <a:xfrm>
          <a:off x="0" y="0"/>
          <a:ext cx="0" cy="0"/>
          <a:chOff x="0" y="0"/>
          <a:chExt cx="0" cy="0"/>
        </a:xfrm>
      </p:grpSpPr>
      <p:sp>
        <p:nvSpPr>
          <p:cNvPr id="937" name="Google Shape;937;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0" name="Google Shape;940;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1" name="Google Shape;941;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42" name="Google Shape;942;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3" name="Google Shape;943;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6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7" name="Google Shape;947;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9" name="Google Shape;949;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1" name="Google Shape;951;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7" name="Google Shape;957;p6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58" name="Google Shape;958;p6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959" name="Google Shape;959;p6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60" name="Google Shape;960;p65"/>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961" name="Google Shape;961;p6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62" name="Google Shape;962;p65"/>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963" name="Google Shape;963;p6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964" name="Shape 964"/>
        <p:cNvGrpSpPr/>
        <p:nvPr/>
      </p:nvGrpSpPr>
      <p:grpSpPr>
        <a:xfrm>
          <a:off x="0" y="0"/>
          <a:ext cx="0" cy="0"/>
          <a:chOff x="0" y="0"/>
          <a:chExt cx="0" cy="0"/>
        </a:xfrm>
      </p:grpSpPr>
      <p:sp>
        <p:nvSpPr>
          <p:cNvPr id="965" name="Google Shape;965;p6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8" name="Google Shape;968;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9" name="Google Shape;969;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70" name="Google Shape;970;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1" name="Google Shape;971;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6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6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6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6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6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6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3" name="Google Shape;983;p6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5" name="Google Shape;985;p6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86" name="Google Shape;986;p6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987" name="Google Shape;987;p6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88" name="Google Shape;988;p6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989" name="Google Shape;989;p6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90" name="Google Shape;990;p6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991" name="Google Shape;991;p6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992" name="Shape 992"/>
        <p:cNvGrpSpPr/>
        <p:nvPr/>
      </p:nvGrpSpPr>
      <p:grpSpPr>
        <a:xfrm>
          <a:off x="0" y="0"/>
          <a:ext cx="0" cy="0"/>
          <a:chOff x="0" y="0"/>
          <a:chExt cx="0" cy="0"/>
        </a:xfrm>
      </p:grpSpPr>
      <p:sp>
        <p:nvSpPr>
          <p:cNvPr id="993" name="Google Shape;993;p6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96" name="Google Shape;996;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97" name="Google Shape;997;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98" name="Google Shape;998;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9" name="Google Shape;999;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6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6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6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5" name="Google Shape;1005;p6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6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9" name="Google Shape;1009;p6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1" name="Google Shape;1011;p6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3" name="Google Shape;1013;p6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014" name="Google Shape;1014;p67"/>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015" name="Google Shape;1015;p67"/>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016" name="Google Shape;1016;p67"/>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017" name="Google Shape;1017;p67"/>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018" name="Google Shape;1018;p67"/>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019" name="Google Shape;1019;p67"/>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1020" name="Shape 1020"/>
        <p:cNvGrpSpPr/>
        <p:nvPr/>
      </p:nvGrpSpPr>
      <p:grpSpPr>
        <a:xfrm>
          <a:off x="0" y="0"/>
          <a:ext cx="0" cy="0"/>
          <a:chOff x="0" y="0"/>
          <a:chExt cx="0" cy="0"/>
        </a:xfrm>
      </p:grpSpPr>
      <p:sp>
        <p:nvSpPr>
          <p:cNvPr id="1021" name="Google Shape;1021;p6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4" name="Google Shape;1024;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5" name="Google Shape;102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26" name="Google Shape;102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7" name="Google Shape;1027;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6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6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1" name="Google Shape;1031;p6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6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5" name="Google Shape;1035;p6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6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9" name="Google Shape;1039;p6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1" name="Google Shape;1041;p6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042" name="Google Shape;1042;p68"/>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043" name="Google Shape;1043;p68"/>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044" name="Google Shape;1044;p68"/>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045" name="Google Shape;1045;p68"/>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sp>
        <p:nvSpPr>
          <p:cNvPr id="1046" name="Google Shape;1046;p68"/>
          <p:cNvSpPr/>
          <p:nvPr/>
        </p:nvSpPr>
        <p:spPr>
          <a:xfrm>
            <a:off x="429768" y="3794760"/>
            <a:ext cx="520980" cy="393192"/>
          </a:xfrm>
          <a:prstGeom prst="rect">
            <a:avLst/>
          </a:prstGeom>
          <a:noFill/>
          <a:ln>
            <a:noFill/>
          </a:ln>
        </p:spPr>
      </p:sp>
      <p:pic>
        <p:nvPicPr>
          <p:cNvPr id="1047" name="Google Shape;1047;p68"/>
          <p:cNvPicPr preferRelativeResize="0"/>
          <p:nvPr/>
        </p:nvPicPr>
        <p:blipFill rotWithShape="1">
          <a:blip r:embed="rId7">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1048" name="Shape 1048"/>
        <p:cNvGrpSpPr/>
        <p:nvPr/>
      </p:nvGrpSpPr>
      <p:grpSpPr>
        <a:xfrm>
          <a:off x="0" y="0"/>
          <a:ext cx="0" cy="0"/>
          <a:chOff x="0" y="0"/>
          <a:chExt cx="0" cy="0"/>
        </a:xfrm>
      </p:grpSpPr>
      <p:sp>
        <p:nvSpPr>
          <p:cNvPr id="1049" name="Google Shape;1049;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0" name="Google Shape;1050;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51" name="Google Shape;1051;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52" name="Google Shape;1052;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3" name="Google Shape;1053;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4" name="Google Shape;1054;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6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7" name="Google Shape;1057;p6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6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1" name="Google Shape;1061;p6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6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5" name="Google Shape;1065;p6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7" name="Google Shape;1067;p6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9"/>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9" name="Google Shape;1069;p6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1" name="Google Shape;1071;p6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072" name="Google Shape;1072;p6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073" name="Google Shape;1073;p6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074" name="Google Shape;1074;p69"/>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075" name="Google Shape;1075;p6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076" name="Google Shape;1076;p69"/>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077" name="Google Shape;1077;p6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078" name="Google Shape;1078;p69"/>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1079" name="Shape 1079"/>
        <p:cNvGrpSpPr/>
        <p:nvPr/>
      </p:nvGrpSpPr>
      <p:grpSpPr>
        <a:xfrm>
          <a:off x="0" y="0"/>
          <a:ext cx="0" cy="0"/>
          <a:chOff x="0" y="0"/>
          <a:chExt cx="0" cy="0"/>
        </a:xfrm>
      </p:grpSpPr>
      <p:sp>
        <p:nvSpPr>
          <p:cNvPr id="1080" name="Google Shape;1080;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82" name="Google Shape;1082;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3" name="Google Shape;1083;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4" name="Google Shape;1084;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85" name="Google Shape;1085;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7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8" name="Google Shape;1088;p7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0" name="Google Shape;1090;p7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2" name="Google Shape;1092;p7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4" name="Google Shape;1094;p7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6" name="Google Shape;1096;p7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8" name="Google Shape;1098;p7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0" name="Google Shape;1100;p7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2" name="Google Shape;1102;p7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103" name="Google Shape;1103;p7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104" name="Google Shape;1104;p7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105" name="Google Shape;1105;p7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106" name="Google Shape;1106;p7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107" name="Google Shape;1107;p7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108" name="Google Shape;1108;p7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109" name="Google Shape;1109;p7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1110" name="Shape 1110"/>
        <p:cNvGrpSpPr/>
        <p:nvPr/>
      </p:nvGrpSpPr>
      <p:grpSpPr>
        <a:xfrm>
          <a:off x="0" y="0"/>
          <a:ext cx="0" cy="0"/>
          <a:chOff x="0" y="0"/>
          <a:chExt cx="0" cy="0"/>
        </a:xfrm>
      </p:grpSpPr>
      <p:sp>
        <p:nvSpPr>
          <p:cNvPr id="1111" name="Google Shape;1111;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2" name="Google Shape;1112;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13" name="Google Shape;1113;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4" name="Google Shape;1114;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7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9" name="Google Shape;1119;p7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7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3" name="Google Shape;1123;p7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7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7" name="Google Shape;1127;p7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7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1" name="Google Shape;1131;p7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3" name="Google Shape;1133;p7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134" name="Google Shape;1134;p71"/>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135" name="Google Shape;1135;p71"/>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136" name="Google Shape;1136;p71"/>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137" name="Google Shape;1137;p71"/>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138" name="Google Shape;1138;p71"/>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139" name="Google Shape;1139;p71"/>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140" name="Google Shape;1140;p71"/>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1141" name="Shape 1141"/>
        <p:cNvGrpSpPr/>
        <p:nvPr/>
      </p:nvGrpSpPr>
      <p:grpSpPr>
        <a:xfrm>
          <a:off x="0" y="0"/>
          <a:ext cx="0" cy="0"/>
          <a:chOff x="0" y="0"/>
          <a:chExt cx="0" cy="0"/>
        </a:xfrm>
      </p:grpSpPr>
      <p:sp>
        <p:nvSpPr>
          <p:cNvPr id="1142" name="Google Shape;1142;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3" name="Google Shape;1143;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4" name="Google Shape;1144;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5" name="Google Shape;1145;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6" name="Google Shape;1146;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7" name="Google Shape;1147;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8" name="Google Shape;1148;p7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7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7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7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7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8" name="Google Shape;1158;p7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0" name="Google Shape;1160;p7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7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4" name="Google Shape;1164;p7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165" name="Google Shape;1165;p72"/>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166" name="Google Shape;1166;p72"/>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167" name="Google Shape;1167;p72"/>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168" name="Google Shape;1168;p72"/>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169" name="Google Shape;1169;p72"/>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170" name="Google Shape;1170;p72"/>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171" name="Google Shape;1171;p72"/>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172" name="Shape 1172"/>
        <p:cNvGrpSpPr/>
        <p:nvPr/>
      </p:nvGrpSpPr>
      <p:grpSpPr>
        <a:xfrm>
          <a:off x="0" y="0"/>
          <a:ext cx="0" cy="0"/>
          <a:chOff x="0" y="0"/>
          <a:chExt cx="0" cy="0"/>
        </a:xfrm>
      </p:grpSpPr>
      <p:pic>
        <p:nvPicPr>
          <p:cNvPr id="1173" name="Google Shape;1173;p7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74" name="Google Shape;1174;p7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5" name="Google Shape;1175;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6" name="Google Shape;1176;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77" name="Google Shape;1177;p7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178" name="Google Shape;1178;p7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179" name="Google Shape;1179;p7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180" name="Shape 1180"/>
        <p:cNvGrpSpPr/>
        <p:nvPr/>
      </p:nvGrpSpPr>
      <p:grpSpPr>
        <a:xfrm>
          <a:off x="0" y="0"/>
          <a:ext cx="0" cy="0"/>
          <a:chOff x="0" y="0"/>
          <a:chExt cx="0" cy="0"/>
        </a:xfrm>
      </p:grpSpPr>
      <p:pic>
        <p:nvPicPr>
          <p:cNvPr id="1181" name="Google Shape;1181;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2" name="Google Shape;118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3" name="Google Shape;1183;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7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185" name="Google Shape;1185;p7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186" name="Shape 1186"/>
        <p:cNvGrpSpPr/>
        <p:nvPr/>
      </p:nvGrpSpPr>
      <p:grpSpPr>
        <a:xfrm>
          <a:off x="0" y="0"/>
          <a:ext cx="0" cy="0"/>
          <a:chOff x="0" y="0"/>
          <a:chExt cx="0" cy="0"/>
        </a:xfrm>
      </p:grpSpPr>
      <p:pic>
        <p:nvPicPr>
          <p:cNvPr id="1187" name="Google Shape;1187;p75"/>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188" name="Google Shape;1188;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189" name="Shape 1189"/>
        <p:cNvGrpSpPr/>
        <p:nvPr/>
      </p:nvGrpSpPr>
      <p:grpSpPr>
        <a:xfrm>
          <a:off x="0" y="0"/>
          <a:ext cx="0" cy="0"/>
          <a:chOff x="0" y="0"/>
          <a:chExt cx="0" cy="0"/>
        </a:xfrm>
      </p:grpSpPr>
      <p:pic>
        <p:nvPicPr>
          <p:cNvPr id="1190" name="Google Shape;1190;p7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91" name="Google Shape;1191;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2" name="Google Shape;1192;p76"/>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93" name="Google Shape;1193;p76"/>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194" name="Google Shape;1194;p76"/>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195" name="Google Shape;1195;p76"/>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6"/>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197" name="Shape 1197"/>
        <p:cNvGrpSpPr/>
        <p:nvPr/>
      </p:nvGrpSpPr>
      <p:grpSpPr>
        <a:xfrm>
          <a:off x="0" y="0"/>
          <a:ext cx="0" cy="0"/>
          <a:chOff x="0" y="0"/>
          <a:chExt cx="0" cy="0"/>
        </a:xfrm>
      </p:grpSpPr>
      <p:pic>
        <p:nvPicPr>
          <p:cNvPr id="1198" name="Google Shape;1198;p7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99" name="Google Shape;1199;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00" name="Google Shape;1200;p7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201" name="Google Shape;1201;p7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202" name="Google Shape;1202;p7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205" name="Shape 1205"/>
        <p:cNvGrpSpPr/>
        <p:nvPr/>
      </p:nvGrpSpPr>
      <p:grpSpPr>
        <a:xfrm>
          <a:off x="0" y="0"/>
          <a:ext cx="0" cy="0"/>
          <a:chOff x="0" y="0"/>
          <a:chExt cx="0" cy="0"/>
        </a:xfrm>
      </p:grpSpPr>
      <p:pic>
        <p:nvPicPr>
          <p:cNvPr id="1206" name="Google Shape;1206;p78"/>
          <p:cNvPicPr preferRelativeResize="0"/>
          <p:nvPr/>
        </p:nvPicPr>
        <p:blipFill>
          <a:blip r:embed="rId2">
            <a:alphaModFix/>
          </a:blip>
          <a:stretch>
            <a:fillRect/>
          </a:stretch>
        </p:blipFill>
        <p:spPr>
          <a:xfrm>
            <a:off x="0" y="0"/>
            <a:ext cx="9144010" cy="5143500"/>
          </a:xfrm>
          <a:prstGeom prst="rect">
            <a:avLst/>
          </a:prstGeom>
          <a:noFill/>
          <a:ln>
            <a:noFill/>
          </a:ln>
        </p:spPr>
      </p:pic>
      <p:sp>
        <p:nvSpPr>
          <p:cNvPr id="1207" name="Google Shape;1207;p78"/>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208" name="Google Shape;120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Time to Code">
  <p:cSld name="CUSTOM_5">
    <p:spTree>
      <p:nvGrpSpPr>
        <p:cNvPr id="1209" name="Shape 1209"/>
        <p:cNvGrpSpPr/>
        <p:nvPr/>
      </p:nvGrpSpPr>
      <p:grpSpPr>
        <a:xfrm>
          <a:off x="0" y="0"/>
          <a:ext cx="0" cy="0"/>
          <a:chOff x="0" y="0"/>
          <a:chExt cx="0" cy="0"/>
        </a:xfrm>
      </p:grpSpPr>
      <p:pic>
        <p:nvPicPr>
          <p:cNvPr id="1210" name="Google Shape;1210;p7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211" name="Google Shape;1211;p79"/>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212" name="Google Shape;121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213" name="Shape 1213"/>
        <p:cNvGrpSpPr/>
        <p:nvPr/>
      </p:nvGrpSpPr>
      <p:grpSpPr>
        <a:xfrm>
          <a:off x="0" y="0"/>
          <a:ext cx="0" cy="0"/>
          <a:chOff x="0" y="0"/>
          <a:chExt cx="0" cy="0"/>
        </a:xfrm>
      </p:grpSpPr>
      <p:pic>
        <p:nvPicPr>
          <p:cNvPr id="1214" name="Google Shape;1214;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5" name="Google Shape;1215;p8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216" name="Google Shape;1216;p8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217" name="Google Shape;1217;p80"/>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3.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1.xml"/><Relationship Id="rId42" Type="http://schemas.openxmlformats.org/officeDocument/2006/relationships/slideLayout" Target="../slideLayouts/slideLayout63.xml"/><Relationship Id="rId41" Type="http://schemas.openxmlformats.org/officeDocument/2006/relationships/slideLayout" Target="../slideLayouts/slideLayout62.xml"/><Relationship Id="rId44" Type="http://schemas.openxmlformats.org/officeDocument/2006/relationships/slideLayout" Target="../slideLayouts/slideLayout65.xml"/><Relationship Id="rId43" Type="http://schemas.openxmlformats.org/officeDocument/2006/relationships/slideLayout" Target="../slideLayouts/slideLayout64.xml"/><Relationship Id="rId46" Type="http://schemas.openxmlformats.org/officeDocument/2006/relationships/slideLayout" Target="../slideLayouts/slideLayout67.xml"/><Relationship Id="rId45" Type="http://schemas.openxmlformats.org/officeDocument/2006/relationships/slideLayout" Target="../slideLayouts/slideLayout66.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48" Type="http://schemas.openxmlformats.org/officeDocument/2006/relationships/slideLayout" Target="../slideLayouts/slideLayout69.xml"/><Relationship Id="rId47" Type="http://schemas.openxmlformats.org/officeDocument/2006/relationships/slideLayout" Target="../slideLayouts/slideLayout68.xml"/><Relationship Id="rId49" Type="http://schemas.openxmlformats.org/officeDocument/2006/relationships/slideLayout" Target="../slideLayouts/slideLayout7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31" Type="http://schemas.openxmlformats.org/officeDocument/2006/relationships/slideLayout" Target="../slideLayouts/slideLayout52.xml"/><Relationship Id="rId30" Type="http://schemas.openxmlformats.org/officeDocument/2006/relationships/slideLayout" Target="../slideLayouts/slideLayout51.xml"/><Relationship Id="rId33" Type="http://schemas.openxmlformats.org/officeDocument/2006/relationships/slideLayout" Target="../slideLayouts/slideLayout54.xml"/><Relationship Id="rId32" Type="http://schemas.openxmlformats.org/officeDocument/2006/relationships/slideLayout" Target="../slideLayouts/slideLayout53.xml"/><Relationship Id="rId35" Type="http://schemas.openxmlformats.org/officeDocument/2006/relationships/slideLayout" Target="../slideLayouts/slideLayout56.xml"/><Relationship Id="rId34" Type="http://schemas.openxmlformats.org/officeDocument/2006/relationships/slideLayout" Target="../slideLayouts/slideLayout55.xml"/><Relationship Id="rId37" Type="http://schemas.openxmlformats.org/officeDocument/2006/relationships/slideLayout" Target="../slideLayouts/slideLayout58.xml"/><Relationship Id="rId36" Type="http://schemas.openxmlformats.org/officeDocument/2006/relationships/slideLayout" Target="../slideLayouts/slideLayout57.xml"/><Relationship Id="rId39" Type="http://schemas.openxmlformats.org/officeDocument/2006/relationships/slideLayout" Target="../slideLayouts/slideLayout60.xml"/><Relationship Id="rId38" Type="http://schemas.openxmlformats.org/officeDocument/2006/relationships/slideLayout" Target="../slideLayouts/slideLayout59.xml"/><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28" Type="http://schemas.openxmlformats.org/officeDocument/2006/relationships/slideLayout" Target="../slideLayouts/slideLayout49.xml"/><Relationship Id="rId27" Type="http://schemas.openxmlformats.org/officeDocument/2006/relationships/slideLayout" Target="../slideLayouts/slideLayout48.xml"/><Relationship Id="rId29" Type="http://schemas.openxmlformats.org/officeDocument/2006/relationships/slideLayout" Target="../slideLayouts/slideLayout50.xml"/><Relationship Id="rId51" Type="http://schemas.openxmlformats.org/officeDocument/2006/relationships/slideLayout" Target="../slideLayouts/slideLayout72.xml"/><Relationship Id="rId50" Type="http://schemas.openxmlformats.org/officeDocument/2006/relationships/slideLayout" Target="../slideLayouts/slideLayout71.xml"/><Relationship Id="rId53" Type="http://schemas.openxmlformats.org/officeDocument/2006/relationships/slideLayout" Target="../slideLayouts/slideLayout74.xml"/><Relationship Id="rId52" Type="http://schemas.openxmlformats.org/officeDocument/2006/relationships/slideLayout" Target="../slideLayouts/slideLayout73.xml"/><Relationship Id="rId11" Type="http://schemas.openxmlformats.org/officeDocument/2006/relationships/slideLayout" Target="../slideLayouts/slideLayout32.xml"/><Relationship Id="rId55" Type="http://schemas.openxmlformats.org/officeDocument/2006/relationships/slideLayout" Target="../slideLayouts/slideLayout76.xml"/><Relationship Id="rId10" Type="http://schemas.openxmlformats.org/officeDocument/2006/relationships/slideLayout" Target="../slideLayouts/slideLayout31.xml"/><Relationship Id="rId54" Type="http://schemas.openxmlformats.org/officeDocument/2006/relationships/slideLayout" Target="../slideLayouts/slideLayout75.xml"/><Relationship Id="rId13" Type="http://schemas.openxmlformats.org/officeDocument/2006/relationships/slideLayout" Target="../slideLayouts/slideLayout34.xml"/><Relationship Id="rId57" Type="http://schemas.openxmlformats.org/officeDocument/2006/relationships/slideLayout" Target="../slideLayouts/slideLayout78.xml"/><Relationship Id="rId12" Type="http://schemas.openxmlformats.org/officeDocument/2006/relationships/slideLayout" Target="../slideLayouts/slideLayout33.xml"/><Relationship Id="rId56" Type="http://schemas.openxmlformats.org/officeDocument/2006/relationships/slideLayout" Target="../slideLayouts/slideLayout77.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58" Type="http://schemas.openxmlformats.org/officeDocument/2006/relationships/theme" Target="../theme/theme1.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6" name="Shape 156"/>
        <p:cNvGrpSpPr/>
        <p:nvPr/>
      </p:nvGrpSpPr>
      <p:grpSpPr>
        <a:xfrm>
          <a:off x="0" y="0"/>
          <a:ext cx="0" cy="0"/>
          <a:chOff x="0" y="0"/>
          <a:chExt cx="0" cy="0"/>
        </a:xfrm>
      </p:grpSpPr>
      <p:sp>
        <p:nvSpPr>
          <p:cNvPr id="157" name="Google Shape;157;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6" r:id="rId38"/>
    <p:sldLayoutId id="2147483707" r:id="rId39"/>
    <p:sldLayoutId id="2147483708" r:id="rId40"/>
    <p:sldLayoutId id="2147483709" r:id="rId41"/>
    <p:sldLayoutId id="2147483710" r:id="rId42"/>
    <p:sldLayoutId id="2147483711" r:id="rId43"/>
    <p:sldLayoutId id="2147483712" r:id="rId44"/>
    <p:sldLayoutId id="2147483713" r:id="rId45"/>
    <p:sldLayoutId id="2147483714" r:id="rId46"/>
    <p:sldLayoutId id="2147483715" r:id="rId47"/>
    <p:sldLayoutId id="2147483716" r:id="rId48"/>
    <p:sldLayoutId id="2147483717" r:id="rId49"/>
    <p:sldLayoutId id="2147483718" r:id="rId50"/>
    <p:sldLayoutId id="2147483719" r:id="rId51"/>
    <p:sldLayoutId id="2147483720" r:id="rId52"/>
    <p:sldLayoutId id="2147483721" r:id="rId53"/>
    <p:sldLayoutId id="2147483722" r:id="rId54"/>
    <p:sldLayoutId id="2147483723" r:id="rId55"/>
    <p:sldLayoutId id="2147483724" r:id="rId56"/>
    <p:sldLayoutId id="2147483725"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23.png"/><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39.png"/><Relationship Id="rId4" Type="http://schemas.openxmlformats.org/officeDocument/2006/relationships/image" Target="../media/image1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3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50.png"/><Relationship Id="rId4" Type="http://schemas.openxmlformats.org/officeDocument/2006/relationships/hyperlink" Target="http://www.youtube.com/watch?v=5ZDLqbCjads" TargetMode="External"/><Relationship Id="rId5" Type="http://schemas.openxmlformats.org/officeDocument/2006/relationships/image" Target="../media/image1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23.png"/><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23.png"/><Relationship Id="rId4"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8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sz="1400"/>
              <a:t>Lesson 4.2</a:t>
            </a:r>
            <a:endParaRPr sz="1400"/>
          </a:p>
        </p:txBody>
      </p:sp>
      <p:sp>
        <p:nvSpPr>
          <p:cNvPr id="1223" name="Google Shape;1223;p81"/>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lnSpc>
                <a:spcPct val="125000"/>
              </a:lnSpc>
              <a:spcBef>
                <a:spcPts val="2400"/>
              </a:spcBef>
              <a:spcAft>
                <a:spcPts val="0"/>
              </a:spcAft>
              <a:buClr>
                <a:schemeClr val="dk1"/>
              </a:buClr>
              <a:buSzPts val="1100"/>
              <a:buFont typeface="Arial"/>
              <a:buNone/>
            </a:pPr>
            <a:r>
              <a:rPr b="1" lang="en">
                <a:solidFill>
                  <a:srgbClr val="24292E"/>
                </a:solidFill>
                <a:highlight>
                  <a:srgbClr val="FFFFFF"/>
                </a:highlight>
                <a:latin typeface="Roboto"/>
                <a:ea typeface="Roboto"/>
                <a:cs typeface="Roboto"/>
                <a:sym typeface="Roboto"/>
              </a:rPr>
              <a:t>Exploring Pandas </a:t>
            </a:r>
            <a:endParaRPr b="1">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 Exploring Data With Loc and Iloc</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303" name="Google Shape;1303;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04" name="Google Shape;130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5" name="Google Shape;1305;p90"/>
          <p:cNvSpPr txBox="1"/>
          <p:nvPr/>
        </p:nvSpPr>
        <p:spPr>
          <a:xfrm>
            <a:off x="479850" y="675575"/>
            <a:ext cx="8428200" cy="59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Instead of passing a list of </a:t>
            </a:r>
            <a:r>
              <a:rPr lang="en">
                <a:solidFill>
                  <a:srgbClr val="24292E"/>
                </a:solidFill>
                <a:highlight>
                  <a:srgbClr val="FFFFFF"/>
                </a:highlight>
                <a:latin typeface="Roboto"/>
                <a:ea typeface="Roboto"/>
                <a:cs typeface="Roboto"/>
                <a:sym typeface="Roboto"/>
              </a:rPr>
              <a:t>indices</a:t>
            </a:r>
            <a:r>
              <a:rPr lang="en">
                <a:solidFill>
                  <a:srgbClr val="24292E"/>
                </a:solidFill>
                <a:highlight>
                  <a:srgbClr val="FFFFFF"/>
                </a:highlight>
                <a:latin typeface="Roboto"/>
                <a:ea typeface="Roboto"/>
                <a:cs typeface="Roboto"/>
                <a:sym typeface="Roboto"/>
              </a:rPr>
              <a:t>, we can use a logic statement!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In case of multiple conditions that should be checked for, </a:t>
            </a:r>
            <a:r>
              <a:rPr lang="en" sz="1200">
                <a:solidFill>
                  <a:srgbClr val="404040"/>
                </a:solidFill>
                <a:highlight>
                  <a:schemeClr val="lt2"/>
                </a:highlight>
                <a:latin typeface="Consolas"/>
                <a:ea typeface="Consolas"/>
                <a:cs typeface="Consolas"/>
                <a:sym typeface="Consolas"/>
              </a:rPr>
              <a:t>&amp;</a:t>
            </a:r>
            <a:r>
              <a:rPr lang="en">
                <a:solidFill>
                  <a:srgbClr val="24292E"/>
                </a:solidFill>
                <a:highlight>
                  <a:srgbClr val="FFFFFF"/>
                </a:highlight>
                <a:latin typeface="Roboto"/>
                <a:ea typeface="Roboto"/>
                <a:cs typeface="Roboto"/>
                <a:sym typeface="Roboto"/>
              </a:rPr>
              <a:t> and </a:t>
            </a:r>
            <a:r>
              <a:rPr lang="en" sz="1200">
                <a:solidFill>
                  <a:srgbClr val="404040"/>
                </a:solidFill>
                <a:highlight>
                  <a:schemeClr val="lt2"/>
                </a:highlight>
                <a:latin typeface="Consolas"/>
                <a:ea typeface="Consolas"/>
                <a:cs typeface="Consolas"/>
                <a:sym typeface="Consolas"/>
              </a:rPr>
              <a:t>|</a:t>
            </a:r>
            <a:r>
              <a:rPr lang="en">
                <a:solidFill>
                  <a:srgbClr val="24292E"/>
                </a:solidFill>
                <a:highlight>
                  <a:srgbClr val="FFFFFF"/>
                </a:highlight>
                <a:latin typeface="Roboto"/>
                <a:ea typeface="Roboto"/>
                <a:cs typeface="Roboto"/>
                <a:sym typeface="Roboto"/>
              </a:rPr>
              <a:t> may be added into logic test as representations of </a:t>
            </a:r>
            <a:r>
              <a:rPr lang="en" sz="1200">
                <a:solidFill>
                  <a:srgbClr val="404040"/>
                </a:solidFill>
                <a:highlight>
                  <a:schemeClr val="lt2"/>
                </a:highlight>
                <a:latin typeface="Consolas"/>
                <a:ea typeface="Consolas"/>
                <a:cs typeface="Consolas"/>
                <a:sym typeface="Consolas"/>
              </a:rPr>
              <a:t>and</a:t>
            </a:r>
            <a:r>
              <a:rPr lang="en">
                <a:solidFill>
                  <a:srgbClr val="24292E"/>
                </a:solidFill>
                <a:highlight>
                  <a:srgbClr val="FFFFFF"/>
                </a:highlight>
                <a:latin typeface="Roboto"/>
                <a:ea typeface="Roboto"/>
                <a:cs typeface="Roboto"/>
                <a:sym typeface="Roboto"/>
              </a:rPr>
              <a:t> and </a:t>
            </a:r>
            <a:r>
              <a:rPr lang="en" sz="1200">
                <a:solidFill>
                  <a:srgbClr val="404040"/>
                </a:solidFill>
                <a:highlight>
                  <a:schemeClr val="lt2"/>
                </a:highlight>
                <a:latin typeface="Consolas"/>
                <a:ea typeface="Consolas"/>
                <a:cs typeface="Consolas"/>
                <a:sym typeface="Consolas"/>
              </a:rPr>
              <a:t>or</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1306" name="Google Shape;1306;p90"/>
          <p:cNvPicPr preferRelativeResize="0"/>
          <p:nvPr/>
        </p:nvPicPr>
        <p:blipFill>
          <a:blip r:embed="rId3">
            <a:alphaModFix/>
          </a:blip>
          <a:stretch>
            <a:fillRect/>
          </a:stretch>
        </p:blipFill>
        <p:spPr>
          <a:xfrm>
            <a:off x="448750" y="1519400"/>
            <a:ext cx="6989749" cy="3268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9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1312" name="Google Shape;1312;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3" name="Google Shape;1313;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14" name="Google Shape;1314;p91"/>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Good Movies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create an application that looks through IMDB data in order to find only the best movies out there. </a:t>
            </a:r>
            <a:endParaRPr sz="1900">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92"/>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320" name="Google Shape;1320;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Good Movies</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321" name="Google Shape;1321;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22" name="Google Shape;1322;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3" name="Google Shape;1323;p92"/>
          <p:cNvSpPr txBox="1"/>
          <p:nvPr/>
        </p:nvSpPr>
        <p:spPr>
          <a:xfrm>
            <a:off x="786800" y="1194000"/>
            <a:ext cx="7868400" cy="2303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Use Pandas to load and display the CSV provided in </a:t>
            </a:r>
            <a:r>
              <a:rPr lang="en" sz="1200">
                <a:solidFill>
                  <a:srgbClr val="404040"/>
                </a:solidFill>
                <a:highlight>
                  <a:schemeClr val="lt2"/>
                </a:highlight>
                <a:latin typeface="Consolas"/>
                <a:ea typeface="Consolas"/>
                <a:cs typeface="Consolas"/>
                <a:sym typeface="Consolas"/>
              </a:rPr>
              <a:t>Resources</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List all the columns in the data set.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We're only interested in IMDb data, so create a new table that takes the Film and all the columns relating to IMDB.</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Filter out only the good movies—i.e., any film with an IMDb score greater than or equal to 7 and remove the norm ratings.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Find less popular movies that you may not have heard about - i.e., anything with under 20K votes.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Finally, export this file to a spreadsheet, excluding the index, so we can keep track of our future watchlist.</a:t>
            </a:r>
            <a:endParaRPr>
              <a:solidFill>
                <a:srgbClr val="24292E"/>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9" name="Google Shape;1329;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5" name="Google Shape;1335;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36" name="Google Shape;1336;p9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Cleaning Data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2" name="Google Shape;1342;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1343" name="Google Shape;1343;p95"/>
          <p:cNvPicPr preferRelativeResize="0"/>
          <p:nvPr/>
        </p:nvPicPr>
        <p:blipFill>
          <a:blip r:embed="rId3">
            <a:alphaModFix/>
          </a:blip>
          <a:stretch>
            <a:fillRect/>
          </a:stretch>
        </p:blipFill>
        <p:spPr>
          <a:xfrm>
            <a:off x="3706187" y="627775"/>
            <a:ext cx="1731625" cy="1515175"/>
          </a:xfrm>
          <a:prstGeom prst="rect">
            <a:avLst/>
          </a:prstGeom>
          <a:noFill/>
          <a:ln>
            <a:noFill/>
          </a:ln>
        </p:spPr>
      </p:pic>
      <p:pic>
        <p:nvPicPr>
          <p:cNvPr id="1344" name="Google Shape;1344;p95"/>
          <p:cNvPicPr preferRelativeResize="0"/>
          <p:nvPr/>
        </p:nvPicPr>
        <p:blipFill rotWithShape="1">
          <a:blip r:embed="rId4">
            <a:alphaModFix/>
          </a:blip>
          <a:srcRect b="9714" l="0" r="0" t="0"/>
          <a:stretch/>
        </p:blipFill>
        <p:spPr>
          <a:xfrm>
            <a:off x="5906525" y="627775"/>
            <a:ext cx="3020225" cy="3635674"/>
          </a:xfrm>
          <a:prstGeom prst="rect">
            <a:avLst/>
          </a:prstGeom>
          <a:noFill/>
          <a:ln>
            <a:noFill/>
          </a:ln>
        </p:spPr>
      </p:pic>
      <p:sp>
        <p:nvSpPr>
          <p:cNvPr id="1345" name="Google Shape;1345;p95"/>
          <p:cNvSpPr txBox="1"/>
          <p:nvPr/>
        </p:nvSpPr>
        <p:spPr>
          <a:xfrm>
            <a:off x="404050" y="2142950"/>
            <a:ext cx="61245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Roboto"/>
                <a:ea typeface="Roboto"/>
                <a:cs typeface="Roboto"/>
                <a:sym typeface="Roboto"/>
              </a:rPr>
              <a:t>When dealing with massive datasets it is almost inevitable that duplicate rows, inconsistent spelling, and missing values will crop up. </a:t>
            </a:r>
            <a:endParaRPr b="1" sz="2200">
              <a:solidFill>
                <a:schemeClr val="lt1"/>
              </a:solidFill>
              <a:latin typeface="Roboto"/>
              <a:ea typeface="Roboto"/>
              <a:cs typeface="Roboto"/>
              <a:sym typeface="Roboto"/>
            </a:endParaRPr>
          </a:p>
          <a:p>
            <a:pPr indent="0" lvl="0" marL="0" rtl="0" algn="l">
              <a:spcBef>
                <a:spcPts val="1200"/>
              </a:spcBef>
              <a:spcAft>
                <a:spcPts val="1200"/>
              </a:spcAft>
              <a:buClr>
                <a:schemeClr val="dk1"/>
              </a:buClr>
              <a:buSzPts val="1100"/>
              <a:buFont typeface="Arial"/>
              <a:buNone/>
            </a:pPr>
            <a:r>
              <a:t/>
            </a:r>
            <a:endParaRPr sz="2200">
              <a:solidFill>
                <a:schemeClr val="lt1"/>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 Cleaning Data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351" name="Google Shape;1351;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52" name="Google Shape;135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3" name="Google Shape;1353;p96"/>
          <p:cNvSpPr txBox="1"/>
          <p:nvPr/>
        </p:nvSpPr>
        <p:spPr>
          <a:xfrm>
            <a:off x="3763200" y="1420650"/>
            <a:ext cx="51906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6"/>
          <p:cNvSpPr txBox="1"/>
          <p:nvPr/>
        </p:nvSpPr>
        <p:spPr>
          <a:xfrm>
            <a:off x="594575" y="680775"/>
            <a:ext cx="5081700" cy="59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200">
                <a:solidFill>
                  <a:srgbClr val="404040"/>
                </a:solidFill>
                <a:highlight>
                  <a:schemeClr val="lt2"/>
                </a:highlight>
                <a:latin typeface="Consolas"/>
                <a:ea typeface="Consolas"/>
                <a:cs typeface="Consolas"/>
                <a:sym typeface="Consolas"/>
              </a:rPr>
              <a:t>d</a:t>
            </a:r>
            <a:r>
              <a:rPr lang="en" sz="1200">
                <a:solidFill>
                  <a:srgbClr val="404040"/>
                </a:solidFill>
                <a:highlight>
                  <a:schemeClr val="lt2"/>
                </a:highlight>
                <a:latin typeface="Consolas"/>
                <a:ea typeface="Consolas"/>
                <a:cs typeface="Consolas"/>
                <a:sym typeface="Consolas"/>
              </a:rPr>
              <a:t>el &lt;DataFrame&gt;[&lt;columns&gt;]</a:t>
            </a:r>
            <a:endParaRPr/>
          </a:p>
        </p:txBody>
      </p:sp>
      <p:pic>
        <p:nvPicPr>
          <p:cNvPr id="1355" name="Google Shape;1355;p96"/>
          <p:cNvPicPr preferRelativeResize="0"/>
          <p:nvPr/>
        </p:nvPicPr>
        <p:blipFill>
          <a:blip r:embed="rId3">
            <a:alphaModFix/>
          </a:blip>
          <a:stretch>
            <a:fillRect/>
          </a:stretch>
        </p:blipFill>
        <p:spPr>
          <a:xfrm>
            <a:off x="365600" y="1076975"/>
            <a:ext cx="6774402" cy="3745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 Cleaning Data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361" name="Google Shape;1361;p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62" name="Google Shape;1362;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3" name="Google Shape;1363;p97"/>
          <p:cNvSpPr txBox="1"/>
          <p:nvPr/>
        </p:nvSpPr>
        <p:spPr>
          <a:xfrm>
            <a:off x="3763200" y="1420650"/>
            <a:ext cx="51906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7"/>
          <p:cNvSpPr txBox="1"/>
          <p:nvPr/>
        </p:nvSpPr>
        <p:spPr>
          <a:xfrm>
            <a:off x="574450" y="680775"/>
            <a:ext cx="5081700" cy="59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200">
                <a:solidFill>
                  <a:srgbClr val="404040"/>
                </a:solidFill>
                <a:highlight>
                  <a:schemeClr val="lt2"/>
                </a:highlight>
                <a:latin typeface="Consolas"/>
                <a:ea typeface="Consolas"/>
                <a:cs typeface="Consolas"/>
                <a:sym typeface="Consolas"/>
              </a:rPr>
              <a:t>count()  </a:t>
            </a:r>
            <a:endParaRPr sz="1200">
              <a:solidFill>
                <a:srgbClr val="404040"/>
              </a:solidFill>
              <a:highlight>
                <a:schemeClr val="lt2"/>
              </a:highlight>
              <a:latin typeface="Consolas"/>
              <a:ea typeface="Consolas"/>
              <a:cs typeface="Consolas"/>
              <a:sym typeface="Consolas"/>
            </a:endParaRPr>
          </a:p>
          <a:p>
            <a:pPr indent="-317500" lvl="0" marL="457200" rtl="0" algn="l">
              <a:lnSpc>
                <a:spcPct val="115000"/>
              </a:lnSpc>
              <a:spcBef>
                <a:spcPts val="0"/>
              </a:spcBef>
              <a:spcAft>
                <a:spcPts val="0"/>
              </a:spcAft>
              <a:buClr>
                <a:srgbClr val="24292E"/>
              </a:buClr>
              <a:buSzPts val="1400"/>
              <a:buFont typeface="Roboto"/>
              <a:buChar char="●"/>
            </a:pPr>
            <a:r>
              <a:rPr lang="en" sz="1200">
                <a:solidFill>
                  <a:srgbClr val="404040"/>
                </a:solidFill>
                <a:highlight>
                  <a:schemeClr val="lt2"/>
                </a:highlight>
                <a:latin typeface="Consolas"/>
                <a:ea typeface="Consolas"/>
                <a:cs typeface="Consolas"/>
                <a:sym typeface="Consolas"/>
              </a:rPr>
              <a:t>&lt;DataFrame&gt;.dropna(how=’any’)</a:t>
            </a:r>
            <a:endParaRPr sz="1200">
              <a:solidFill>
                <a:srgbClr val="404040"/>
              </a:solidFill>
              <a:highlight>
                <a:schemeClr val="lt2"/>
              </a:highlight>
              <a:latin typeface="Consolas"/>
              <a:ea typeface="Consolas"/>
              <a:cs typeface="Consolas"/>
              <a:sym typeface="Consolas"/>
            </a:endParaRPr>
          </a:p>
        </p:txBody>
      </p:sp>
      <p:pic>
        <p:nvPicPr>
          <p:cNvPr id="1365" name="Google Shape;1365;p97"/>
          <p:cNvPicPr preferRelativeResize="0"/>
          <p:nvPr/>
        </p:nvPicPr>
        <p:blipFill>
          <a:blip r:embed="rId3">
            <a:alphaModFix/>
          </a:blip>
          <a:stretch>
            <a:fillRect/>
          </a:stretch>
        </p:blipFill>
        <p:spPr>
          <a:xfrm>
            <a:off x="427500" y="1273575"/>
            <a:ext cx="7132498" cy="35394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 Cleaning Data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371" name="Google Shape;1371;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72" name="Google Shape;1372;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3" name="Google Shape;1373;p98"/>
          <p:cNvSpPr txBox="1"/>
          <p:nvPr/>
        </p:nvSpPr>
        <p:spPr>
          <a:xfrm>
            <a:off x="3763200" y="1420650"/>
            <a:ext cx="51906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8"/>
          <p:cNvSpPr txBox="1"/>
          <p:nvPr/>
        </p:nvSpPr>
        <p:spPr>
          <a:xfrm>
            <a:off x="581150" y="680775"/>
            <a:ext cx="5081700" cy="59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200">
                <a:solidFill>
                  <a:srgbClr val="404040"/>
                </a:solidFill>
                <a:highlight>
                  <a:schemeClr val="lt2"/>
                </a:highlight>
                <a:latin typeface="Consolas"/>
                <a:ea typeface="Consolas"/>
                <a:cs typeface="Consolas"/>
                <a:sym typeface="Consolas"/>
              </a:rPr>
              <a:t>value_counts()  </a:t>
            </a:r>
            <a:endParaRPr sz="1200">
              <a:solidFill>
                <a:srgbClr val="404040"/>
              </a:solidFill>
              <a:highlight>
                <a:schemeClr val="lt2"/>
              </a:highlight>
              <a:latin typeface="Consolas"/>
              <a:ea typeface="Consolas"/>
              <a:cs typeface="Consolas"/>
              <a:sym typeface="Consolas"/>
            </a:endParaRPr>
          </a:p>
          <a:p>
            <a:pPr indent="-317500" lvl="0" marL="457200" rtl="0" algn="l">
              <a:lnSpc>
                <a:spcPct val="115000"/>
              </a:lnSpc>
              <a:spcBef>
                <a:spcPts val="0"/>
              </a:spcBef>
              <a:spcAft>
                <a:spcPts val="0"/>
              </a:spcAft>
              <a:buClr>
                <a:srgbClr val="24292E"/>
              </a:buClr>
              <a:buSzPts val="1400"/>
              <a:buFont typeface="Roboto"/>
              <a:buChar char="●"/>
            </a:pPr>
            <a:r>
              <a:rPr lang="en" sz="1200">
                <a:solidFill>
                  <a:srgbClr val="404040"/>
                </a:solidFill>
                <a:highlight>
                  <a:schemeClr val="lt2"/>
                </a:highlight>
                <a:latin typeface="Consolas"/>
                <a:ea typeface="Consolas"/>
                <a:cs typeface="Consolas"/>
                <a:sym typeface="Consolas"/>
              </a:rPr>
              <a:t>replace()</a:t>
            </a:r>
            <a:endParaRPr sz="1200">
              <a:solidFill>
                <a:srgbClr val="404040"/>
              </a:solidFill>
              <a:highlight>
                <a:schemeClr val="lt2"/>
              </a:highlight>
              <a:latin typeface="Consolas"/>
              <a:ea typeface="Consolas"/>
              <a:cs typeface="Consolas"/>
              <a:sym typeface="Consolas"/>
            </a:endParaRPr>
          </a:p>
        </p:txBody>
      </p:sp>
      <p:pic>
        <p:nvPicPr>
          <p:cNvPr id="1375" name="Google Shape;1375;p98"/>
          <p:cNvPicPr preferRelativeResize="0"/>
          <p:nvPr/>
        </p:nvPicPr>
        <p:blipFill>
          <a:blip r:embed="rId3">
            <a:alphaModFix/>
          </a:blip>
          <a:stretch>
            <a:fillRect/>
          </a:stretch>
        </p:blipFill>
        <p:spPr>
          <a:xfrm>
            <a:off x="152325" y="1471363"/>
            <a:ext cx="8839351" cy="1295200"/>
          </a:xfrm>
          <a:prstGeom prst="rect">
            <a:avLst/>
          </a:prstGeom>
          <a:noFill/>
          <a:ln>
            <a:noFill/>
          </a:ln>
        </p:spPr>
      </p:pic>
      <p:pic>
        <p:nvPicPr>
          <p:cNvPr id="1376" name="Google Shape;1376;p98"/>
          <p:cNvPicPr preferRelativeResize="0"/>
          <p:nvPr/>
        </p:nvPicPr>
        <p:blipFill>
          <a:blip r:embed="rId4">
            <a:alphaModFix/>
          </a:blip>
          <a:stretch>
            <a:fillRect/>
          </a:stretch>
        </p:blipFill>
        <p:spPr>
          <a:xfrm>
            <a:off x="152400" y="2829350"/>
            <a:ext cx="8892600" cy="1862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9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1382" name="Google Shape;1382;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3" name="Google Shape;1383;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84" name="Google Shape;1384;p99"/>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Portland Crime</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will take a crime data</a:t>
            </a:r>
            <a:r>
              <a:rPr lang="en" sz="1900">
                <a:latin typeface="Roboto Light"/>
                <a:ea typeface="Roboto Light"/>
                <a:cs typeface="Roboto Light"/>
                <a:sym typeface="Roboto Light"/>
              </a:rPr>
              <a:t>set from Portland and do your best to clean it up so that the DataFrame is consistent and no rows with missing data are present. </a:t>
            </a:r>
            <a:endParaRPr sz="1900">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Class Objectives</a:t>
            </a:r>
            <a:endParaRPr b="1">
              <a:latin typeface="Roboto"/>
              <a:ea typeface="Roboto"/>
              <a:cs typeface="Roboto"/>
              <a:sym typeface="Roboto"/>
            </a:endParaRPr>
          </a:p>
        </p:txBody>
      </p:sp>
      <p:sp>
        <p:nvSpPr>
          <p:cNvPr id="1229" name="Google Shape;1229;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b="1" lang="en"/>
              <a:t>By the end of today’s class you will be able to:</a:t>
            </a:r>
            <a:endParaRPr b="1"/>
          </a:p>
        </p:txBody>
      </p:sp>
      <p:sp>
        <p:nvSpPr>
          <p:cNvPr id="1230" name="Google Shape;1230;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1" name="Google Shape;1231;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32" name="Google Shape;1232;p82"/>
          <p:cNvSpPr txBox="1"/>
          <p:nvPr>
            <p:ph idx="3" type="subTitle"/>
          </p:nvPr>
        </p:nvSpPr>
        <p:spPr>
          <a:xfrm>
            <a:off x="12300" y="1596800"/>
            <a:ext cx="8857500" cy="4524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Clr>
                <a:schemeClr val="dk1"/>
              </a:buClr>
              <a:buSzPts val="1100"/>
              <a:buFont typeface="Arial"/>
              <a:buNone/>
            </a:pPr>
            <a:r>
              <a:rPr lang="en" sz="1700">
                <a:solidFill>
                  <a:schemeClr val="dk1"/>
                </a:solidFill>
              </a:rPr>
              <a:t>Understand</a:t>
            </a:r>
            <a:r>
              <a:rPr lang="en" sz="1700">
                <a:solidFill>
                  <a:schemeClr val="dk1"/>
                </a:solidFill>
              </a:rPr>
              <a:t> how to navigate through DataFrames using Loc and Iloc. </a:t>
            </a:r>
            <a:endParaRPr sz="1700">
              <a:solidFill>
                <a:schemeClr val="dk1"/>
              </a:solidFill>
            </a:endParaRPr>
          </a:p>
        </p:txBody>
      </p:sp>
      <p:sp>
        <p:nvSpPr>
          <p:cNvPr id="1233" name="Google Shape;1233;p82"/>
          <p:cNvSpPr txBox="1"/>
          <p:nvPr>
            <p:ph idx="4" type="subTitle"/>
          </p:nvPr>
        </p:nvSpPr>
        <p:spPr>
          <a:xfrm>
            <a:off x="-12300" y="23621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700">
                <a:solidFill>
                  <a:schemeClr val="dk1"/>
                </a:solidFill>
              </a:rPr>
              <a:t>Understand</a:t>
            </a:r>
            <a:r>
              <a:rPr lang="en" sz="1700">
                <a:solidFill>
                  <a:schemeClr val="dk1"/>
                </a:solidFill>
              </a:rPr>
              <a:t> how to filter and slice Pandas DataFrames.</a:t>
            </a:r>
            <a:endParaRPr sz="1700"/>
          </a:p>
        </p:txBody>
      </p:sp>
      <p:sp>
        <p:nvSpPr>
          <p:cNvPr id="1234" name="Google Shape;1234;p82"/>
          <p:cNvSpPr txBox="1"/>
          <p:nvPr>
            <p:ph idx="5" type="subTitle"/>
          </p:nvPr>
        </p:nvSpPr>
        <p:spPr>
          <a:xfrm>
            <a:off x="12300" y="3241225"/>
            <a:ext cx="8750700" cy="5337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Clr>
                <a:schemeClr val="dk1"/>
              </a:buClr>
              <a:buSzPts val="1100"/>
              <a:buFont typeface="Arial"/>
              <a:buNone/>
            </a:pPr>
            <a:r>
              <a:rPr lang="en" sz="1700">
                <a:solidFill>
                  <a:schemeClr val="dk1"/>
                </a:solidFill>
              </a:rPr>
              <a:t>Understand how to create and access Pandas GroupBy objects.</a:t>
            </a:r>
            <a:endParaRPr sz="1700">
              <a:solidFill>
                <a:schemeClr val="dk1"/>
              </a:solidFill>
            </a:endParaRPr>
          </a:p>
        </p:txBody>
      </p:sp>
      <p:sp>
        <p:nvSpPr>
          <p:cNvPr id="1235" name="Google Shape;1235;p82"/>
          <p:cNvSpPr txBox="1"/>
          <p:nvPr/>
        </p:nvSpPr>
        <p:spPr>
          <a:xfrm>
            <a:off x="1425775" y="4042325"/>
            <a:ext cx="7500000" cy="606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700">
                <a:solidFill>
                  <a:schemeClr val="dk1"/>
                </a:solidFill>
                <a:latin typeface="Roboto"/>
                <a:ea typeface="Roboto"/>
                <a:cs typeface="Roboto"/>
                <a:sym typeface="Roboto"/>
              </a:rPr>
              <a:t>Understand how to sort DataFrames. </a:t>
            </a:r>
            <a:endParaRPr sz="17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00"/>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390" name="Google Shape;1390;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Portland Crime</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391" name="Google Shape;1391;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92" name="Google Shape;1392;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3" name="Google Shape;1393;p100"/>
          <p:cNvSpPr txBox="1"/>
          <p:nvPr/>
        </p:nvSpPr>
        <p:spPr>
          <a:xfrm>
            <a:off x="786800" y="1194000"/>
            <a:ext cx="7868400" cy="2303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Read in the csv using Pandas and print out the DataFrame that is returned.</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Get a count of rows within the DataFrame in order to determine if there are any null values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Drop the rows which contain null values.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Search through the "Offense Type" column and replace any similar values with one consistent value.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Create a couple DataFrames that look into one Neighborhood only and print them to the screen.</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9" name="Google Shape;1399;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0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a:t>
            </a:r>
            <a:r>
              <a:rPr lang="en"/>
              <a:t> Minutes</a:t>
            </a:r>
            <a:endParaRPr/>
          </a:p>
        </p:txBody>
      </p:sp>
      <p:sp>
        <p:nvSpPr>
          <p:cNvPr id="1405" name="Google Shape;1405;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6" name="Google Shape;1406;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07" name="Google Shape;1407;p102"/>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Pandas Recap and Data Types</a:t>
            </a:r>
            <a:r>
              <a:rPr b="1" lang="en" sz="2600"/>
              <a:t> </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a:t>
            </a:r>
            <a:r>
              <a:rPr lang="en" sz="1900">
                <a:latin typeface="Roboto Light"/>
                <a:ea typeface="Roboto Light"/>
                <a:cs typeface="Roboto Light"/>
                <a:sym typeface="Roboto Light"/>
              </a:rPr>
              <a:t>we will recap what has been covered in Pandas up to this point</a:t>
            </a:r>
            <a:r>
              <a:rPr lang="en" sz="1900">
                <a:latin typeface="Roboto Light"/>
                <a:ea typeface="Roboto Light"/>
                <a:cs typeface="Roboto Light"/>
                <a:sym typeface="Roboto Light"/>
              </a:rPr>
              <a:t>. </a:t>
            </a:r>
            <a:endParaRPr sz="1900">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03"/>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413" name="Google Shape;1413;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sz="2600">
                <a:latin typeface="Roboto"/>
                <a:ea typeface="Roboto"/>
                <a:cs typeface="Roboto"/>
                <a:sym typeface="Roboto"/>
              </a:rPr>
              <a:t>Pandas Recap and Data Types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414" name="Google Shape;1414;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15" name="Google Shape;1415;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6" name="Google Shape;1416;p103"/>
          <p:cNvSpPr txBox="1"/>
          <p:nvPr/>
        </p:nvSpPr>
        <p:spPr>
          <a:xfrm>
            <a:off x="1001275" y="1194000"/>
            <a:ext cx="7868400" cy="102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Open up ‘PandasRecap.ipynb’ under the ‘unsolved’ folder in your Jupyter Notebook.</a:t>
            </a:r>
            <a:endParaRPr>
              <a:solidFill>
                <a:srgbClr val="24292E"/>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4292E"/>
              </a:buClr>
              <a:buSzPts val="1200"/>
              <a:buFont typeface="Roboto"/>
              <a:buChar char="●"/>
            </a:pPr>
            <a:r>
              <a:rPr lang="en">
                <a:solidFill>
                  <a:srgbClr val="24292E"/>
                </a:solidFill>
                <a:highlight>
                  <a:srgbClr val="FFFFFF"/>
                </a:highlight>
                <a:latin typeface="Roboto"/>
                <a:ea typeface="Roboto"/>
                <a:cs typeface="Roboto"/>
                <a:sym typeface="Roboto"/>
              </a:rPr>
              <a:t>Go through the cells following the notes.</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p:txBody>
      </p:sp>
      <p:pic>
        <p:nvPicPr>
          <p:cNvPr id="1417" name="Google Shape;1417;p103"/>
          <p:cNvPicPr preferRelativeResize="0"/>
          <p:nvPr/>
        </p:nvPicPr>
        <p:blipFill>
          <a:blip r:embed="rId3">
            <a:alphaModFix/>
          </a:blip>
          <a:stretch>
            <a:fillRect/>
          </a:stretch>
        </p:blipFill>
        <p:spPr>
          <a:xfrm flipH="1" rot="-1930643">
            <a:off x="1014972" y="2611875"/>
            <a:ext cx="533730" cy="533699"/>
          </a:xfrm>
          <a:prstGeom prst="rect">
            <a:avLst/>
          </a:prstGeom>
          <a:noFill/>
          <a:ln>
            <a:noFill/>
          </a:ln>
        </p:spPr>
      </p:pic>
      <p:sp>
        <p:nvSpPr>
          <p:cNvPr id="1418" name="Google Shape;1418;p103"/>
          <p:cNvSpPr txBox="1"/>
          <p:nvPr/>
        </p:nvSpPr>
        <p:spPr>
          <a:xfrm>
            <a:off x="1001275" y="2068450"/>
            <a:ext cx="7816800" cy="105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Font typeface="Roboto"/>
              <a:buChar char="●"/>
            </a:pPr>
            <a:r>
              <a:rPr lang="en">
                <a:solidFill>
                  <a:srgbClr val="24292E"/>
                </a:solidFill>
                <a:highlight>
                  <a:schemeClr val="lt1"/>
                </a:highlight>
                <a:latin typeface="Roboto"/>
                <a:ea typeface="Roboto"/>
                <a:cs typeface="Roboto"/>
                <a:sym typeface="Roboto"/>
              </a:rPr>
              <a:t>Hint:</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 list of a DataFrame's data types can be seen by accessing its </a:t>
            </a:r>
            <a:r>
              <a:rPr lang="en" sz="1200">
                <a:solidFill>
                  <a:srgbClr val="404040"/>
                </a:solidFill>
                <a:highlight>
                  <a:schemeClr val="lt2"/>
                </a:highlight>
                <a:latin typeface="Consolas"/>
                <a:ea typeface="Consolas"/>
                <a:cs typeface="Consolas"/>
                <a:sym typeface="Consolas"/>
              </a:rPr>
              <a:t>dtypes</a:t>
            </a:r>
            <a:r>
              <a:rPr lang="en">
                <a:solidFill>
                  <a:srgbClr val="24292E"/>
                </a:solidFill>
                <a:highlight>
                  <a:srgbClr val="FFFFFF"/>
                </a:highlight>
                <a:latin typeface="Roboto"/>
                <a:ea typeface="Roboto"/>
                <a:cs typeface="Roboto"/>
                <a:sym typeface="Roboto"/>
              </a:rPr>
              <a:t> property.</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In order to change a non-numeric column to a numeric column, use the </a:t>
            </a:r>
            <a:r>
              <a:rPr lang="en" sz="1200">
                <a:solidFill>
                  <a:srgbClr val="404040"/>
                </a:solidFill>
                <a:highlight>
                  <a:schemeClr val="lt2"/>
                </a:highlight>
                <a:latin typeface="Consolas"/>
                <a:ea typeface="Consolas"/>
                <a:cs typeface="Consolas"/>
                <a:sym typeface="Consolas"/>
              </a:rPr>
              <a:t>df.astype(&lt;datatype&gt;)</a:t>
            </a:r>
            <a:r>
              <a:rPr lang="en">
                <a:solidFill>
                  <a:srgbClr val="24292E"/>
                </a:solidFill>
                <a:highlight>
                  <a:srgbClr val="FFFFFF"/>
                </a:highlight>
                <a:latin typeface="Roboto"/>
                <a:ea typeface="Roboto"/>
                <a:cs typeface="Roboto"/>
                <a:sym typeface="Roboto"/>
              </a:rPr>
              <a:t> method and pass in the desired datatype as the parameter.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pic>
        <p:nvPicPr>
          <p:cNvPr id="1423" name="Google Shape;1423;p104"/>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1424" name="Google Shape;1424;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425" name="Google Shape;1425;p104" title="15 minute Countdown timer (with alarm)">
            <a:hlinkClick r:id="rId4"/>
          </p:cNvPr>
          <p:cNvPicPr preferRelativeResize="0"/>
          <p:nvPr/>
        </p:nvPicPr>
        <p:blipFill>
          <a:blip r:embed="rId5">
            <a:alphaModFix/>
          </a:blip>
          <a:stretch>
            <a:fillRect/>
          </a:stretch>
        </p:blipFill>
        <p:spPr>
          <a:xfrm>
            <a:off x="298200" y="3657575"/>
            <a:ext cx="1732850" cy="1299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1" name="Google Shape;1431;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32" name="Google Shape;1432;p10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Pandas Grouping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0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404040"/>
                </a:solidFill>
                <a:highlight>
                  <a:schemeClr val="lt2"/>
                </a:highlight>
                <a:latin typeface="Consolas"/>
                <a:ea typeface="Consolas"/>
                <a:cs typeface="Consolas"/>
                <a:sym typeface="Consolas"/>
              </a:rPr>
              <a:t>.groupby()</a:t>
            </a:r>
            <a:r>
              <a:rPr b="1" lang="en" sz="2600"/>
              <a:t> is a simpler method to filter data.</a:t>
            </a:r>
            <a:endParaRPr b="1" sz="2600"/>
          </a:p>
          <a:p>
            <a:pPr indent="0" lvl="0" marL="0" rtl="0" algn="l">
              <a:lnSpc>
                <a:spcPct val="115000"/>
              </a:lnSpc>
              <a:spcBef>
                <a:spcPts val="0"/>
              </a:spcBef>
              <a:spcAft>
                <a:spcPts val="0"/>
              </a:spcAft>
              <a:buNone/>
            </a:pPr>
            <a:r>
              <a:t/>
            </a:r>
            <a:endParaRPr sz="2400">
              <a:solidFill>
                <a:srgbClr val="404040"/>
              </a:solidFill>
              <a:highlight>
                <a:schemeClr val="lt2"/>
              </a:highlight>
            </a:endParaRPr>
          </a:p>
        </p:txBody>
      </p:sp>
      <p:sp>
        <p:nvSpPr>
          <p:cNvPr id="1438" name="Google Shape;1438;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9" name="Google Shape;1439;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Pandas Grouping</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445" name="Google Shape;1445;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46" name="Google Shape;1446;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7" name="Google Shape;1447;p107"/>
          <p:cNvSpPr txBox="1"/>
          <p:nvPr/>
        </p:nvSpPr>
        <p:spPr>
          <a:xfrm>
            <a:off x="3763200" y="1420650"/>
            <a:ext cx="51906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07"/>
          <p:cNvSpPr txBox="1"/>
          <p:nvPr/>
        </p:nvSpPr>
        <p:spPr>
          <a:xfrm>
            <a:off x="224325" y="1081501"/>
            <a:ext cx="2876100" cy="133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 order to split the DataFrame into multiple groups and group by state the </a:t>
            </a:r>
            <a:r>
              <a:rPr lang="en" sz="1200">
                <a:solidFill>
                  <a:srgbClr val="404040"/>
                </a:solidFill>
                <a:highlight>
                  <a:schemeClr val="lt2"/>
                </a:highlight>
                <a:latin typeface="Consolas"/>
                <a:ea typeface="Consolas"/>
                <a:cs typeface="Consolas"/>
                <a:sym typeface="Consolas"/>
              </a:rPr>
              <a:t>df.groupby([&lt;Columns&gt;])</a:t>
            </a:r>
            <a:r>
              <a:rPr lang="en">
                <a:latin typeface="Roboto"/>
                <a:ea typeface="Roboto"/>
                <a:cs typeface="Roboto"/>
                <a:sym typeface="Roboto"/>
              </a:rPr>
              <a:t> is used.</a:t>
            </a:r>
            <a:endParaRPr>
              <a:latin typeface="Roboto"/>
              <a:ea typeface="Roboto"/>
              <a:cs typeface="Roboto"/>
              <a:sym typeface="Roboto"/>
            </a:endParaRPr>
          </a:p>
          <a:p>
            <a:pPr indent="0" lvl="0" marL="0" rtl="0" algn="l">
              <a:spcBef>
                <a:spcPts val="0"/>
              </a:spcBef>
              <a:spcAft>
                <a:spcPts val="0"/>
              </a:spcAft>
              <a:buNone/>
            </a:pPr>
            <a:r>
              <a:t/>
            </a:r>
            <a:endParaRPr sz="1200">
              <a:solidFill>
                <a:srgbClr val="404040"/>
              </a:solidFill>
              <a:highlight>
                <a:schemeClr val="lt2"/>
              </a:highlight>
              <a:latin typeface="Consolas"/>
              <a:ea typeface="Consolas"/>
              <a:cs typeface="Consolas"/>
              <a:sym typeface="Consolas"/>
            </a:endParaRPr>
          </a:p>
        </p:txBody>
      </p:sp>
      <p:pic>
        <p:nvPicPr>
          <p:cNvPr id="1449" name="Google Shape;1449;p107"/>
          <p:cNvPicPr preferRelativeResize="0"/>
          <p:nvPr/>
        </p:nvPicPr>
        <p:blipFill>
          <a:blip r:embed="rId3">
            <a:alphaModFix/>
          </a:blip>
          <a:stretch>
            <a:fillRect/>
          </a:stretch>
        </p:blipFill>
        <p:spPr>
          <a:xfrm>
            <a:off x="3207500" y="903125"/>
            <a:ext cx="5820977" cy="3842124"/>
          </a:xfrm>
          <a:prstGeom prst="rect">
            <a:avLst/>
          </a:prstGeom>
          <a:noFill/>
          <a:ln>
            <a:noFill/>
          </a:ln>
        </p:spPr>
      </p:pic>
      <p:sp>
        <p:nvSpPr>
          <p:cNvPr id="1450" name="Google Shape;1450;p107"/>
          <p:cNvSpPr txBox="1"/>
          <p:nvPr/>
        </p:nvSpPr>
        <p:spPr>
          <a:xfrm>
            <a:off x="268425" y="2612700"/>
            <a:ext cx="2832000" cy="144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.groupby()</a:t>
            </a:r>
            <a:r>
              <a:rPr lang="en">
                <a:solidFill>
                  <a:schemeClr val="dk1"/>
                </a:solidFill>
                <a:latin typeface="Roboto"/>
                <a:ea typeface="Roboto"/>
                <a:cs typeface="Roboto"/>
                <a:sym typeface="Roboto"/>
              </a:rPr>
              <a:t> method returns a GroupBy object that can only be access by using a data function on it. </a:t>
            </a:r>
            <a:endParaRPr sz="1200">
              <a:solidFill>
                <a:srgbClr val="404040"/>
              </a:solidFill>
              <a:highlight>
                <a:schemeClr val="lt2"/>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Pandas Grouping</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456" name="Google Shape;1456;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57" name="Google Shape;145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8" name="Google Shape;1458;p108"/>
          <p:cNvSpPr txBox="1"/>
          <p:nvPr/>
        </p:nvSpPr>
        <p:spPr>
          <a:xfrm>
            <a:off x="3763200" y="1420650"/>
            <a:ext cx="51906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8"/>
          <p:cNvSpPr txBox="1"/>
          <p:nvPr/>
        </p:nvSpPr>
        <p:spPr>
          <a:xfrm>
            <a:off x="226500" y="1094525"/>
            <a:ext cx="2849700" cy="59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pd.DataFrame()</a:t>
            </a:r>
            <a:r>
              <a:rPr lang="en">
                <a:latin typeface="Roboto"/>
                <a:ea typeface="Roboto"/>
                <a:cs typeface="Roboto"/>
                <a:sym typeface="Roboto"/>
              </a:rPr>
              <a:t> method makes possible to create new DataFrames using </a:t>
            </a:r>
            <a:r>
              <a:rPr lang="en">
                <a:latin typeface="Roboto"/>
                <a:ea typeface="Roboto"/>
                <a:cs typeface="Roboto"/>
                <a:sym typeface="Roboto"/>
              </a:rPr>
              <a:t>solely</a:t>
            </a:r>
            <a:r>
              <a:rPr lang="en">
                <a:latin typeface="Roboto"/>
                <a:ea typeface="Roboto"/>
                <a:cs typeface="Roboto"/>
                <a:sym typeface="Roboto"/>
              </a:rPr>
              <a:t> GroupBy data.</a:t>
            </a:r>
            <a:endParaRPr>
              <a:latin typeface="Roboto"/>
              <a:ea typeface="Roboto"/>
              <a:cs typeface="Roboto"/>
              <a:sym typeface="Roboto"/>
            </a:endParaRPr>
          </a:p>
        </p:txBody>
      </p:sp>
      <p:sp>
        <p:nvSpPr>
          <p:cNvPr id="1460" name="Google Shape;1460;p108"/>
          <p:cNvSpPr txBox="1"/>
          <p:nvPr/>
        </p:nvSpPr>
        <p:spPr>
          <a:xfrm>
            <a:off x="253050" y="2369075"/>
            <a:ext cx="2796600" cy="59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 DataFrame can also be created by selecting a single series from a GroupBy object and passing it in as the values for a specified column.</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1461" name="Google Shape;1461;p108"/>
          <p:cNvPicPr preferRelativeResize="0"/>
          <p:nvPr/>
        </p:nvPicPr>
        <p:blipFill>
          <a:blip r:embed="rId3">
            <a:alphaModFix/>
          </a:blip>
          <a:stretch>
            <a:fillRect/>
          </a:stretch>
        </p:blipFill>
        <p:spPr>
          <a:xfrm>
            <a:off x="3049650" y="906625"/>
            <a:ext cx="6024748" cy="3517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Pandas Grouping</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467" name="Google Shape;1467;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68" name="Google Shape;1468;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9" name="Google Shape;1469;p109"/>
          <p:cNvSpPr txBox="1"/>
          <p:nvPr/>
        </p:nvSpPr>
        <p:spPr>
          <a:xfrm>
            <a:off x="3763200" y="1420650"/>
            <a:ext cx="51906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70" name="Google Shape;1470;p109"/>
          <p:cNvPicPr preferRelativeResize="0"/>
          <p:nvPr/>
        </p:nvPicPr>
        <p:blipFill>
          <a:blip r:embed="rId3">
            <a:alphaModFix/>
          </a:blip>
          <a:stretch>
            <a:fillRect/>
          </a:stretch>
        </p:blipFill>
        <p:spPr>
          <a:xfrm>
            <a:off x="3272125" y="823500"/>
            <a:ext cx="5597549" cy="3965025"/>
          </a:xfrm>
          <a:prstGeom prst="rect">
            <a:avLst/>
          </a:prstGeom>
          <a:noFill/>
          <a:ln>
            <a:noFill/>
          </a:ln>
        </p:spPr>
      </p:pic>
      <p:sp>
        <p:nvSpPr>
          <p:cNvPr id="1471" name="Google Shape;1471;p109"/>
          <p:cNvSpPr txBox="1"/>
          <p:nvPr/>
        </p:nvSpPr>
        <p:spPr>
          <a:xfrm>
            <a:off x="281425" y="954900"/>
            <a:ext cx="2990700" cy="59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It is possible to perform a </a:t>
            </a:r>
            <a:r>
              <a:rPr lang="en" sz="1200">
                <a:solidFill>
                  <a:srgbClr val="404040"/>
                </a:solidFill>
                <a:highlight>
                  <a:schemeClr val="lt2"/>
                </a:highlight>
                <a:latin typeface="Consolas"/>
                <a:ea typeface="Consolas"/>
                <a:cs typeface="Consolas"/>
                <a:sym typeface="Consolas"/>
              </a:rPr>
              <a:t>df.groupby()</a:t>
            </a:r>
            <a:r>
              <a:rPr lang="en">
                <a:solidFill>
                  <a:srgbClr val="24292E"/>
                </a:solidFill>
                <a:highlight>
                  <a:srgbClr val="FFFFFF"/>
                </a:highlight>
                <a:latin typeface="Roboto"/>
                <a:ea typeface="Roboto"/>
                <a:cs typeface="Roboto"/>
                <a:sym typeface="Roboto"/>
              </a:rPr>
              <a:t> method on multiple columns as well. This can be done by simply passing two or more column references into the list parameter.</a:t>
            </a:r>
            <a:endParaRPr>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1" name="Google Shape;1241;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42" name="Google Shape;1242;p8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Exploring Data with Loc and Iloc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Pandas Grouping</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477" name="Google Shape;1477;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78" name="Google Shape;1478;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9" name="Google Shape;1479;p110"/>
          <p:cNvSpPr txBox="1"/>
          <p:nvPr/>
        </p:nvSpPr>
        <p:spPr>
          <a:xfrm>
            <a:off x="3763200" y="1420650"/>
            <a:ext cx="51906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80" name="Google Shape;1480;p110"/>
          <p:cNvPicPr preferRelativeResize="0"/>
          <p:nvPr/>
        </p:nvPicPr>
        <p:blipFill>
          <a:blip r:embed="rId3">
            <a:alphaModFix/>
          </a:blip>
          <a:stretch>
            <a:fillRect/>
          </a:stretch>
        </p:blipFill>
        <p:spPr>
          <a:xfrm>
            <a:off x="494875" y="1177600"/>
            <a:ext cx="7497748" cy="3628725"/>
          </a:xfrm>
          <a:prstGeom prst="rect">
            <a:avLst/>
          </a:prstGeom>
          <a:noFill/>
          <a:ln>
            <a:noFill/>
          </a:ln>
        </p:spPr>
      </p:pic>
      <p:sp>
        <p:nvSpPr>
          <p:cNvPr id="1481" name="Google Shape;1481;p110"/>
          <p:cNvSpPr txBox="1"/>
          <p:nvPr/>
        </p:nvSpPr>
        <p:spPr>
          <a:xfrm>
            <a:off x="408700" y="680775"/>
            <a:ext cx="6652200" cy="59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 new DataFrame can be created from a GroupBy object.</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1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a:t>
            </a:r>
            <a:r>
              <a:rPr lang="en"/>
              <a:t>5 Minutes</a:t>
            </a:r>
            <a:endParaRPr/>
          </a:p>
        </p:txBody>
      </p:sp>
      <p:sp>
        <p:nvSpPr>
          <p:cNvPr id="1487" name="Google Shape;1487;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8" name="Google Shape;1488;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89" name="Google Shape;1489;p111"/>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Building a PokeDex</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a:t>
            </a:r>
            <a:r>
              <a:rPr lang="en" sz="1900">
                <a:latin typeface="Roboto Light"/>
                <a:ea typeface="Roboto Light"/>
                <a:cs typeface="Roboto Light"/>
                <a:sym typeface="Roboto Light"/>
              </a:rPr>
              <a:t> you will create a DataFrame that visualizes the average stats for each type of Pokemon from the popular video game series. </a:t>
            </a:r>
            <a:r>
              <a:rPr lang="en" sz="1900">
                <a:latin typeface="Roboto Light"/>
                <a:ea typeface="Roboto Light"/>
                <a:cs typeface="Roboto Light"/>
                <a:sym typeface="Roboto Light"/>
              </a:rPr>
              <a:t> </a:t>
            </a:r>
            <a:endParaRPr sz="1900">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12"/>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495" name="Google Shape;1495;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sz="2600">
                <a:latin typeface="Roboto"/>
                <a:ea typeface="Roboto"/>
                <a:cs typeface="Roboto"/>
                <a:sym typeface="Roboto"/>
              </a:rPr>
              <a:t>Pandas Recap and Data Types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496" name="Google Shape;1496;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97" name="Google Shape;1497;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8" name="Google Shape;1498;p112"/>
          <p:cNvSpPr txBox="1"/>
          <p:nvPr/>
        </p:nvSpPr>
        <p:spPr>
          <a:xfrm>
            <a:off x="1001275" y="1194000"/>
            <a:ext cx="7868400" cy="102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Read the Pokemon CSV file with Pandas.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Create a new table by extracting the following columns: "Type 1", "HP", "Attack", "Sp. Atk", "Sp. Def", and "Speed".</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Find the average stats for each type of Pokemon.</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Create a new DataFrame out of the averages.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Calculate the total power level of each type of Pokemon by summing all of the previous stats together and place the results into a new column.</a:t>
            </a:r>
            <a:endParaRPr>
              <a:solidFill>
                <a:srgbClr val="24292E"/>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b="1" lang="en">
                <a:highlight>
                  <a:srgbClr val="FFFFFF"/>
                </a:highlight>
                <a:latin typeface="Roboto"/>
                <a:ea typeface="Roboto"/>
                <a:cs typeface="Roboto"/>
                <a:sym typeface="Roboto"/>
              </a:rPr>
              <a:t>Bonus:</a:t>
            </a:r>
            <a:endParaRPr b="1">
              <a:highlight>
                <a:srgbClr val="FFFFFF"/>
              </a:highlight>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Char char="○"/>
            </a:pPr>
            <a:r>
              <a:rPr lang="en" sz="1200">
                <a:solidFill>
                  <a:srgbClr val="24292E"/>
                </a:solidFill>
                <a:highlight>
                  <a:srgbClr val="FFFFFF"/>
                </a:highlight>
              </a:rPr>
              <a:t>Sort the table by strongest type and export the resulting table to a new CSV.</a:t>
            </a:r>
            <a:endParaRPr b="1">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4" name="Google Shape;1504;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0" name="Google Shape;1510;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11" name="Google Shape;1511;p11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Sorting Made Easy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Sorting Made Easy</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517" name="Google Shape;1517;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18" name="Google Shape;1518;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9" name="Google Shape;1519;p115"/>
          <p:cNvSpPr txBox="1"/>
          <p:nvPr/>
        </p:nvSpPr>
        <p:spPr>
          <a:xfrm>
            <a:off x="3763200" y="1420650"/>
            <a:ext cx="51906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5"/>
          <p:cNvSpPr txBox="1"/>
          <p:nvPr/>
        </p:nvSpPr>
        <p:spPr>
          <a:xfrm>
            <a:off x="132375" y="680775"/>
            <a:ext cx="3148800" cy="59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chemeClr val="dk1"/>
              </a:buClr>
              <a:buSzPts val="1400"/>
              <a:buChar char="●"/>
            </a:pPr>
            <a:r>
              <a:rPr lang="en">
                <a:solidFill>
                  <a:schemeClr val="dk1"/>
                </a:solidFill>
                <a:latin typeface="Roboto"/>
                <a:ea typeface="Roboto"/>
                <a:cs typeface="Roboto"/>
                <a:sym typeface="Roboto"/>
              </a:rPr>
              <a:t>In order to sort a DataFrame based upon the values within a column, simply use the </a:t>
            </a:r>
            <a:r>
              <a:rPr lang="en" sz="1200">
                <a:solidFill>
                  <a:srgbClr val="404040"/>
                </a:solidFill>
                <a:highlight>
                  <a:schemeClr val="lt2"/>
                </a:highlight>
                <a:latin typeface="Consolas"/>
                <a:ea typeface="Consolas"/>
                <a:cs typeface="Consolas"/>
                <a:sym typeface="Consolas"/>
              </a:rPr>
              <a:t>df.sort_values() </a:t>
            </a:r>
            <a:r>
              <a:rPr lang="en">
                <a:solidFill>
                  <a:schemeClr val="dk1"/>
                </a:solidFill>
                <a:latin typeface="Roboto"/>
                <a:ea typeface="Roboto"/>
                <a:cs typeface="Roboto"/>
                <a:sym typeface="Roboto"/>
              </a:rPr>
              <a:t>method and pass the column name to sort by in as a parameter.</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Char char="●"/>
            </a:pPr>
            <a:r>
              <a:rPr lang="en">
                <a:solidFill>
                  <a:srgbClr val="24292E"/>
                </a:solidFill>
                <a:highlight>
                  <a:srgbClr val="FFFFFF"/>
                </a:highlight>
                <a:latin typeface="Roboto"/>
                <a:ea typeface="Roboto"/>
                <a:cs typeface="Roboto"/>
                <a:sym typeface="Roboto"/>
              </a:rPr>
              <a:t>The parameter of "ascending" is always marked as True by default. This means that the </a:t>
            </a:r>
            <a:r>
              <a:rPr lang="en" sz="1200">
                <a:solidFill>
                  <a:srgbClr val="404040"/>
                </a:solidFill>
                <a:highlight>
                  <a:schemeClr val="lt2"/>
                </a:highlight>
                <a:latin typeface="Consolas"/>
                <a:ea typeface="Consolas"/>
                <a:cs typeface="Consolas"/>
                <a:sym typeface="Consolas"/>
              </a:rPr>
              <a:t>sort_values()</a:t>
            </a:r>
            <a:r>
              <a:rPr lang="en">
                <a:solidFill>
                  <a:srgbClr val="24292E"/>
                </a:solidFill>
                <a:highlight>
                  <a:srgbClr val="FFFFFF"/>
                </a:highlight>
                <a:latin typeface="Roboto"/>
                <a:ea typeface="Roboto"/>
                <a:cs typeface="Roboto"/>
                <a:sym typeface="Roboto"/>
              </a:rPr>
              <a:t> method will always sort from lowest to highest unless the parameter of </a:t>
            </a:r>
            <a:r>
              <a:rPr lang="en" sz="1200">
                <a:solidFill>
                  <a:srgbClr val="404040"/>
                </a:solidFill>
                <a:highlight>
                  <a:schemeClr val="lt2"/>
                </a:highlight>
                <a:latin typeface="Consolas"/>
                <a:ea typeface="Consolas"/>
                <a:cs typeface="Consolas"/>
                <a:sym typeface="Consolas"/>
              </a:rPr>
              <a:t>ascending=False</a:t>
            </a:r>
            <a:r>
              <a:rPr lang="en">
                <a:solidFill>
                  <a:srgbClr val="24292E"/>
                </a:solidFill>
                <a:highlight>
                  <a:srgbClr val="FFFFFF"/>
                </a:highlight>
                <a:latin typeface="Roboto"/>
                <a:ea typeface="Roboto"/>
                <a:cs typeface="Roboto"/>
                <a:sym typeface="Roboto"/>
              </a:rPr>
              <a:t> into passed into the </a:t>
            </a:r>
            <a:r>
              <a:rPr lang="en" sz="1200">
                <a:solidFill>
                  <a:srgbClr val="404040"/>
                </a:solidFill>
                <a:highlight>
                  <a:schemeClr val="lt2"/>
                </a:highlight>
                <a:latin typeface="Consolas"/>
                <a:ea typeface="Consolas"/>
                <a:cs typeface="Consolas"/>
                <a:sym typeface="Consolas"/>
              </a:rPr>
              <a:t>sort_values()</a:t>
            </a:r>
            <a:r>
              <a:rPr lang="en">
                <a:solidFill>
                  <a:srgbClr val="24292E"/>
                </a:solidFill>
                <a:highlight>
                  <a:srgbClr val="FFFFFF"/>
                </a:highlight>
                <a:latin typeface="Roboto"/>
                <a:ea typeface="Roboto"/>
                <a:cs typeface="Roboto"/>
                <a:sym typeface="Roboto"/>
              </a:rPr>
              <a:t> method as well.</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pic>
        <p:nvPicPr>
          <p:cNvPr id="1521" name="Google Shape;1521;p115"/>
          <p:cNvPicPr preferRelativeResize="0"/>
          <p:nvPr/>
        </p:nvPicPr>
        <p:blipFill>
          <a:blip r:embed="rId3">
            <a:alphaModFix/>
          </a:blip>
          <a:stretch>
            <a:fillRect/>
          </a:stretch>
        </p:blipFill>
        <p:spPr>
          <a:xfrm>
            <a:off x="3281225" y="747100"/>
            <a:ext cx="5780727" cy="3311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1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25 Minutes</a:t>
            </a:r>
            <a:endParaRPr/>
          </a:p>
        </p:txBody>
      </p:sp>
      <p:sp>
        <p:nvSpPr>
          <p:cNvPr id="1527" name="Google Shape;1527;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8" name="Google Shape;1528;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29" name="Google Shape;1529;p116"/>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Search For the Worst</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a:t>
            </a:r>
            <a:r>
              <a:rPr lang="en" sz="1900">
                <a:latin typeface="Roboto Light"/>
                <a:ea typeface="Roboto Light"/>
                <a:cs typeface="Roboto Light"/>
                <a:sym typeface="Roboto Light"/>
              </a:rPr>
              <a:t> you will take a dataset composed of soccer player statics and will attempt to determine which players are the worst in the world at their particular position.  </a:t>
            </a:r>
            <a:endParaRPr sz="1900">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117"/>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535" name="Google Shape;1535;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sz="2600">
                <a:latin typeface="Roboto"/>
                <a:ea typeface="Roboto"/>
                <a:cs typeface="Roboto"/>
                <a:sym typeface="Roboto"/>
              </a:rPr>
              <a:t>Search For the Worst</a:t>
            </a:r>
            <a:r>
              <a:rPr b="1" lang="en" sz="2600">
                <a:latin typeface="Roboto"/>
                <a:ea typeface="Roboto"/>
                <a:cs typeface="Roboto"/>
                <a:sym typeface="Roboto"/>
              </a:rPr>
              <a:t>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536" name="Google Shape;1536;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37" name="Google Shape;1537;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8" name="Google Shape;1538;p117"/>
          <p:cNvSpPr txBox="1"/>
          <p:nvPr/>
        </p:nvSpPr>
        <p:spPr>
          <a:xfrm>
            <a:off x="970450" y="1194000"/>
            <a:ext cx="7259100" cy="652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Read in the CSV file provided and print it to the screen.</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Print out a list of all of the values within the "Preferred Position" column.</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Select a value from this list and create a new DataFrame that only includes players who prefer that position.</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Sort the DataFrame based upon a player's skill in that position.</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Reset the index for the DataFrame so that the index is in order.</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Print out the statistics for the worst player in a position to the screen.</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4" name="Google Shape;1544;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8" name="Google Shape;1248;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1249" name="Google Shape;1249;p84"/>
          <p:cNvPicPr preferRelativeResize="0"/>
          <p:nvPr/>
        </p:nvPicPr>
        <p:blipFill>
          <a:blip r:embed="rId3">
            <a:alphaModFix/>
          </a:blip>
          <a:stretch>
            <a:fillRect/>
          </a:stretch>
        </p:blipFill>
        <p:spPr>
          <a:xfrm>
            <a:off x="3706187" y="627775"/>
            <a:ext cx="1731625" cy="1515175"/>
          </a:xfrm>
          <a:prstGeom prst="rect">
            <a:avLst/>
          </a:prstGeom>
          <a:noFill/>
          <a:ln>
            <a:noFill/>
          </a:ln>
        </p:spPr>
      </p:pic>
      <p:pic>
        <p:nvPicPr>
          <p:cNvPr id="1250" name="Google Shape;1250;p84"/>
          <p:cNvPicPr preferRelativeResize="0"/>
          <p:nvPr/>
        </p:nvPicPr>
        <p:blipFill rotWithShape="1">
          <a:blip r:embed="rId4">
            <a:alphaModFix/>
          </a:blip>
          <a:srcRect b="9714" l="0" r="0" t="0"/>
          <a:stretch/>
        </p:blipFill>
        <p:spPr>
          <a:xfrm>
            <a:off x="6123775" y="627775"/>
            <a:ext cx="3020225" cy="3635674"/>
          </a:xfrm>
          <a:prstGeom prst="rect">
            <a:avLst/>
          </a:prstGeom>
          <a:noFill/>
          <a:ln>
            <a:noFill/>
          </a:ln>
        </p:spPr>
      </p:pic>
      <p:sp>
        <p:nvSpPr>
          <p:cNvPr id="1251" name="Google Shape;1251;p84"/>
          <p:cNvSpPr txBox="1"/>
          <p:nvPr/>
        </p:nvSpPr>
        <p:spPr>
          <a:xfrm>
            <a:off x="404050" y="2142950"/>
            <a:ext cx="61245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Roboto"/>
                <a:ea typeface="Roboto"/>
                <a:cs typeface="Roboto"/>
                <a:sym typeface="Roboto"/>
              </a:rPr>
              <a:t>P</a:t>
            </a:r>
            <a:r>
              <a:rPr b="1" lang="en" sz="2200">
                <a:solidFill>
                  <a:schemeClr val="lt1"/>
                </a:solidFill>
                <a:latin typeface="Roboto"/>
                <a:ea typeface="Roboto"/>
                <a:cs typeface="Roboto"/>
                <a:sym typeface="Roboto"/>
              </a:rPr>
              <a:t>rogramers can easily collect specific rows/columns of data from a DataFrame using the loc() and iloc() methods.</a:t>
            </a:r>
            <a:endParaRPr b="1" sz="2200">
              <a:solidFill>
                <a:schemeClr val="lt1"/>
              </a:solidFill>
              <a:latin typeface="Roboto"/>
              <a:ea typeface="Roboto"/>
              <a:cs typeface="Roboto"/>
              <a:sym typeface="Roboto"/>
            </a:endParaRPr>
          </a:p>
          <a:p>
            <a:pPr indent="0" lvl="0" marL="0" rtl="0" algn="l">
              <a:spcBef>
                <a:spcPts val="1200"/>
              </a:spcBef>
              <a:spcAft>
                <a:spcPts val="1200"/>
              </a:spcAft>
              <a:buClr>
                <a:schemeClr val="dk1"/>
              </a:buClr>
              <a:buSzPts val="1100"/>
              <a:buFont typeface="Arial"/>
              <a:buNone/>
            </a:pPr>
            <a:r>
              <a:t/>
            </a:r>
            <a:endParaRPr sz="2200">
              <a:solidFill>
                <a:schemeClr val="lt1"/>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85"/>
          <p:cNvSpPr txBox="1"/>
          <p:nvPr>
            <p:ph idx="3" type="body"/>
          </p:nvPr>
        </p:nvSpPr>
        <p:spPr>
          <a:xfrm>
            <a:off x="181075" y="716100"/>
            <a:ext cx="8927100" cy="363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One of The Most Powerful Aspects of Pandas… </a:t>
            </a:r>
            <a:endParaRPr b="1"/>
          </a:p>
          <a:p>
            <a:pPr indent="0" lvl="0" marL="0" rtl="0" algn="l">
              <a:spcBef>
                <a:spcPts val="1600"/>
              </a:spcBef>
              <a:spcAft>
                <a:spcPts val="0"/>
              </a:spcAft>
              <a:buClr>
                <a:schemeClr val="dk1"/>
              </a:buClr>
              <a:buSzPts val="1100"/>
              <a:buFont typeface="Arial"/>
              <a:buNone/>
            </a:pPr>
            <a:r>
              <a:rPr b="1" lang="en"/>
              <a:t> </a:t>
            </a:r>
            <a:endParaRPr b="1"/>
          </a:p>
          <a:p>
            <a:pPr indent="0" lvl="0" marL="0" rtl="0" algn="l">
              <a:spcBef>
                <a:spcPts val="1600"/>
              </a:spcBef>
              <a:spcAft>
                <a:spcPts val="1600"/>
              </a:spcAft>
              <a:buClr>
                <a:schemeClr val="dk1"/>
              </a:buClr>
              <a:buSzPts val="1100"/>
              <a:buFont typeface="Arial"/>
              <a:buNone/>
            </a:pPr>
            <a:r>
              <a:t/>
            </a:r>
            <a:endParaRPr b="1"/>
          </a:p>
        </p:txBody>
      </p:sp>
      <p:sp>
        <p:nvSpPr>
          <p:cNvPr id="1257" name="Google Shape;1257;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 Exploring Data With Loc and Iloc</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258" name="Google Shape;1258;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59" name="Google Shape;1259;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0" name="Google Shape;1260;p85"/>
          <p:cNvSpPr txBox="1"/>
          <p:nvPr/>
        </p:nvSpPr>
        <p:spPr>
          <a:xfrm>
            <a:off x="419575" y="979800"/>
            <a:ext cx="8450100" cy="148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Th</a:t>
            </a:r>
            <a:r>
              <a:rPr lang="en">
                <a:solidFill>
                  <a:srgbClr val="24292E"/>
                </a:solidFill>
                <a:highlight>
                  <a:srgbClr val="FFFFFF"/>
                </a:highlight>
                <a:latin typeface="Roboto"/>
                <a:ea typeface="Roboto"/>
                <a:cs typeface="Roboto"/>
                <a:sym typeface="Roboto"/>
              </a:rPr>
              <a:t>e </a:t>
            </a:r>
            <a:r>
              <a:rPr lang="en" sz="1200">
                <a:solidFill>
                  <a:srgbClr val="404040"/>
                </a:solidFill>
                <a:highlight>
                  <a:schemeClr val="lt2"/>
                </a:highlight>
                <a:latin typeface="Consolas"/>
                <a:ea typeface="Consolas"/>
                <a:cs typeface="Consolas"/>
                <a:sym typeface="Consolas"/>
              </a:rPr>
              <a:t>loc()</a:t>
            </a:r>
            <a:r>
              <a:rPr lang="en">
                <a:solidFill>
                  <a:srgbClr val="24292E"/>
                </a:solidFill>
                <a:highlight>
                  <a:srgbClr val="FFFFFF"/>
                </a:highlight>
                <a:latin typeface="Roboto"/>
                <a:ea typeface="Roboto"/>
                <a:cs typeface="Roboto"/>
                <a:sym typeface="Roboto"/>
              </a:rPr>
              <a:t> method returns data based upon an index of labels/strings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sz="1200">
                <a:solidFill>
                  <a:srgbClr val="404040"/>
                </a:solidFill>
                <a:highlight>
                  <a:schemeClr val="lt2"/>
                </a:highlight>
                <a:latin typeface="Consolas"/>
                <a:ea typeface="Consolas"/>
                <a:cs typeface="Consolas"/>
                <a:sym typeface="Consolas"/>
              </a:rPr>
              <a:t>loc()</a:t>
            </a:r>
            <a:r>
              <a:rPr lang="en">
                <a:solidFill>
                  <a:srgbClr val="24292E"/>
                </a:solidFill>
                <a:highlight>
                  <a:srgbClr val="FFFFFF"/>
                </a:highlight>
                <a:latin typeface="Roboto"/>
                <a:ea typeface="Roboto"/>
                <a:cs typeface="Roboto"/>
                <a:sym typeface="Roboto"/>
              </a:rPr>
              <a:t> is limited to string types and cannot be used on a numerical index. As an alternative solution you can use the </a:t>
            </a:r>
            <a:r>
              <a:rPr lang="en" sz="1200">
                <a:solidFill>
                  <a:srgbClr val="404040"/>
                </a:solidFill>
                <a:highlight>
                  <a:schemeClr val="lt2"/>
                </a:highlight>
                <a:latin typeface="Consolas"/>
                <a:ea typeface="Consolas"/>
                <a:cs typeface="Consolas"/>
                <a:sym typeface="Consolas"/>
              </a:rPr>
              <a:t>df.set_index()</a:t>
            </a:r>
            <a:r>
              <a:rPr lang="en">
                <a:solidFill>
                  <a:srgbClr val="24292E"/>
                </a:solidFill>
                <a:highlight>
                  <a:schemeClr val="lt1"/>
                </a:highlight>
                <a:latin typeface="Roboto"/>
                <a:ea typeface="Roboto"/>
                <a:cs typeface="Roboto"/>
                <a:sym typeface="Roboto"/>
              </a:rPr>
              <a:t> function</a:t>
            </a:r>
            <a:r>
              <a:rPr lang="en">
                <a:solidFill>
                  <a:srgbClr val="24292E"/>
                </a:solidFill>
                <a:highlight>
                  <a:srgbClr val="FFFFFF"/>
                </a:highlight>
                <a:latin typeface="Roboto"/>
                <a:ea typeface="Roboto"/>
                <a:cs typeface="Roboto"/>
                <a:sym typeface="Roboto"/>
              </a:rPr>
              <a:t> </a:t>
            </a:r>
            <a:r>
              <a:rPr lang="en">
                <a:solidFill>
                  <a:srgbClr val="24292E"/>
                </a:solidFill>
                <a:highlight>
                  <a:schemeClr val="lt1"/>
                </a:highlight>
                <a:latin typeface="Roboto"/>
                <a:ea typeface="Roboto"/>
                <a:cs typeface="Roboto"/>
                <a:sym typeface="Roboto"/>
              </a:rPr>
              <a:t>passing in the desired column header for the index.</a:t>
            </a:r>
            <a:endParaRPr>
              <a:solidFill>
                <a:srgbClr val="24292E"/>
              </a:solidFill>
              <a:highlight>
                <a:srgbClr val="FFFFFF"/>
              </a:highlight>
              <a:latin typeface="Roboto"/>
              <a:ea typeface="Roboto"/>
              <a:cs typeface="Roboto"/>
              <a:sym typeface="Roboto"/>
            </a:endParaRPr>
          </a:p>
          <a:p>
            <a:pPr indent="-317500" lvl="0" marL="457200" rtl="0" algn="l">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On the other hand the </a:t>
            </a:r>
            <a:r>
              <a:rPr lang="en" sz="1200">
                <a:solidFill>
                  <a:srgbClr val="404040"/>
                </a:solidFill>
                <a:highlight>
                  <a:schemeClr val="lt2"/>
                </a:highlight>
                <a:latin typeface="Consolas"/>
                <a:ea typeface="Consolas"/>
                <a:cs typeface="Consolas"/>
                <a:sym typeface="Consolas"/>
              </a:rPr>
              <a:t>iloc()</a:t>
            </a:r>
            <a:r>
              <a:rPr lang="en">
                <a:solidFill>
                  <a:srgbClr val="24292E"/>
                </a:solidFill>
                <a:highlight>
                  <a:srgbClr val="FFFFFF"/>
                </a:highlight>
                <a:latin typeface="Roboto"/>
                <a:ea typeface="Roboto"/>
                <a:cs typeface="Roboto"/>
                <a:sym typeface="Roboto"/>
              </a:rPr>
              <a:t> method instead of using labels, it uses integer based indexing for selection by position.</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1261" name="Google Shape;1261;p85"/>
          <p:cNvPicPr preferRelativeResize="0"/>
          <p:nvPr/>
        </p:nvPicPr>
        <p:blipFill>
          <a:blip r:embed="rId3">
            <a:alphaModFix/>
          </a:blip>
          <a:stretch>
            <a:fillRect/>
          </a:stretch>
        </p:blipFill>
        <p:spPr>
          <a:xfrm>
            <a:off x="453325" y="2293775"/>
            <a:ext cx="7971900" cy="25079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 Exploring Data With Loc and Iloc</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267" name="Google Shape;1267;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68" name="Google Shape;126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9" name="Google Shape;1269;p86"/>
          <p:cNvSpPr txBox="1"/>
          <p:nvPr/>
        </p:nvSpPr>
        <p:spPr>
          <a:xfrm>
            <a:off x="381025" y="766275"/>
            <a:ext cx="8079000" cy="582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B</a:t>
            </a:r>
            <a:r>
              <a:rPr lang="en">
                <a:solidFill>
                  <a:srgbClr val="24292E"/>
                </a:solidFill>
                <a:highlight>
                  <a:srgbClr val="FFFFFF"/>
                </a:highlight>
                <a:latin typeface="Roboto"/>
                <a:ea typeface="Roboto"/>
                <a:cs typeface="Roboto"/>
                <a:sym typeface="Roboto"/>
              </a:rPr>
              <a:t>oth </a:t>
            </a:r>
            <a:r>
              <a:rPr lang="en" sz="1200">
                <a:solidFill>
                  <a:srgbClr val="404040"/>
                </a:solidFill>
                <a:highlight>
                  <a:schemeClr val="lt2"/>
                </a:highlight>
                <a:latin typeface="Consolas"/>
                <a:ea typeface="Consolas"/>
                <a:cs typeface="Consolas"/>
                <a:sym typeface="Consolas"/>
              </a:rPr>
              <a:t>loc()</a:t>
            </a:r>
            <a:r>
              <a:rPr lang="en">
                <a:solidFill>
                  <a:srgbClr val="24292E"/>
                </a:solidFill>
                <a:highlight>
                  <a:srgbClr val="FFFFFF"/>
                </a:highlight>
                <a:latin typeface="Roboto"/>
                <a:ea typeface="Roboto"/>
                <a:cs typeface="Roboto"/>
                <a:sym typeface="Roboto"/>
              </a:rPr>
              <a:t> and </a:t>
            </a:r>
            <a:r>
              <a:rPr lang="en" sz="1200">
                <a:solidFill>
                  <a:srgbClr val="404040"/>
                </a:solidFill>
                <a:highlight>
                  <a:schemeClr val="lt2"/>
                </a:highlight>
                <a:latin typeface="Consolas"/>
                <a:ea typeface="Consolas"/>
                <a:cs typeface="Consolas"/>
                <a:sym typeface="Consolas"/>
              </a:rPr>
              <a:t>iloc()</a:t>
            </a:r>
            <a:r>
              <a:rPr lang="en">
                <a:solidFill>
                  <a:srgbClr val="24292E"/>
                </a:solidFill>
                <a:highlight>
                  <a:srgbClr val="FFFFFF"/>
                </a:highlight>
                <a:latin typeface="Roboto"/>
                <a:ea typeface="Roboto"/>
                <a:cs typeface="Roboto"/>
                <a:sym typeface="Roboto"/>
              </a:rPr>
              <a:t> methods use brackets </a:t>
            </a:r>
            <a:r>
              <a:rPr lang="en">
                <a:solidFill>
                  <a:srgbClr val="24292E"/>
                </a:solidFill>
                <a:highlight>
                  <a:srgbClr val="FFFFFF"/>
                </a:highlight>
                <a:latin typeface="Roboto"/>
                <a:ea typeface="Roboto"/>
                <a:cs typeface="Roboto"/>
                <a:sym typeface="Roboto"/>
              </a:rPr>
              <a:t>which</a:t>
            </a:r>
            <a:r>
              <a:rPr lang="en">
                <a:solidFill>
                  <a:srgbClr val="24292E"/>
                </a:solidFill>
                <a:highlight>
                  <a:srgbClr val="FFFFFF"/>
                </a:highlight>
                <a:latin typeface="Roboto"/>
                <a:ea typeface="Roboto"/>
                <a:cs typeface="Roboto"/>
                <a:sym typeface="Roboto"/>
              </a:rPr>
              <a:t> contain</a:t>
            </a:r>
            <a:r>
              <a:rPr lang="en">
                <a:solidFill>
                  <a:srgbClr val="24292E"/>
                </a:solidFill>
                <a:highlight>
                  <a:srgbClr val="FFFFFF"/>
                </a:highlight>
                <a:latin typeface="Roboto"/>
                <a:ea typeface="Roboto"/>
                <a:cs typeface="Roboto"/>
                <a:sym typeface="Roboto"/>
              </a:rPr>
              <a:t> the</a:t>
            </a:r>
            <a:r>
              <a:rPr lang="en">
                <a:solidFill>
                  <a:srgbClr val="24292E"/>
                </a:solidFill>
                <a:highlight>
                  <a:srgbClr val="FFFFFF"/>
                </a:highlight>
                <a:latin typeface="Roboto"/>
                <a:ea typeface="Roboto"/>
                <a:cs typeface="Roboto"/>
                <a:sym typeface="Roboto"/>
              </a:rPr>
              <a:t> desired rows</a:t>
            </a:r>
            <a:r>
              <a:rPr lang="en">
                <a:solidFill>
                  <a:srgbClr val="24292E"/>
                </a:solidFill>
                <a:highlight>
                  <a:srgbClr val="FFFFFF"/>
                </a:highlight>
                <a:latin typeface="Roboto"/>
                <a:ea typeface="Roboto"/>
                <a:cs typeface="Roboto"/>
                <a:sym typeface="Roboto"/>
              </a:rPr>
              <a:t>, followed by a comma, and then the columns desired.</a:t>
            </a:r>
            <a:r>
              <a:rPr lang="en">
                <a:solidFill>
                  <a:srgbClr val="24292E"/>
                </a:solidFill>
                <a:highlight>
                  <a:srgbClr val="FFFFFF"/>
                </a:highlight>
                <a:latin typeface="Roboto"/>
                <a:ea typeface="Roboto"/>
                <a:cs typeface="Roboto"/>
                <a:sym typeface="Roboto"/>
              </a:rPr>
              <a:t> </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For example: </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rPr lang="en" sz="1200">
                <a:solidFill>
                  <a:srgbClr val="404040"/>
                </a:solidFill>
                <a:highlight>
                  <a:schemeClr val="lt2"/>
                </a:highlight>
                <a:latin typeface="Consolas"/>
                <a:ea typeface="Consolas"/>
                <a:cs typeface="Consolas"/>
                <a:sym typeface="Consolas"/>
              </a:rPr>
              <a:t>loc[‘Berry’, ‘Phone Number’]</a:t>
            </a:r>
            <a:r>
              <a:rPr lang="en">
                <a:solidFill>
                  <a:srgbClr val="24292E"/>
                </a:solidFill>
                <a:highlight>
                  <a:srgbClr val="FFFFFF"/>
                </a:highlight>
                <a:latin typeface="Roboto"/>
                <a:ea typeface="Roboto"/>
                <a:cs typeface="Roboto"/>
                <a:sym typeface="Roboto"/>
              </a:rPr>
              <a:t> or </a:t>
            </a:r>
            <a:r>
              <a:rPr lang="en" sz="1200">
                <a:solidFill>
                  <a:srgbClr val="404040"/>
                </a:solidFill>
                <a:highlight>
                  <a:schemeClr val="lt2"/>
                </a:highlight>
                <a:latin typeface="Consolas"/>
                <a:ea typeface="Consolas"/>
                <a:cs typeface="Consolas"/>
                <a:sym typeface="Consolas"/>
              </a:rPr>
              <a:t>iloc[1,2]</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1270" name="Google Shape;1270;p86"/>
          <p:cNvPicPr preferRelativeResize="0"/>
          <p:nvPr/>
        </p:nvPicPr>
        <p:blipFill>
          <a:blip r:embed="rId3">
            <a:alphaModFix/>
          </a:blip>
          <a:stretch>
            <a:fillRect/>
          </a:stretch>
        </p:blipFill>
        <p:spPr>
          <a:xfrm>
            <a:off x="152400" y="2165075"/>
            <a:ext cx="8839200" cy="163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 Exploring Data With Loc and Iloc</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276" name="Google Shape;1276;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77" name="Google Shape;1277;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8" name="Google Shape;1278;p87"/>
          <p:cNvSpPr txBox="1"/>
          <p:nvPr/>
        </p:nvSpPr>
        <p:spPr>
          <a:xfrm>
            <a:off x="506850" y="608750"/>
            <a:ext cx="8428200" cy="59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Both methods allow us to select a range of columns and rows by providing a list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We can also use a colon to tell Pandas to look for a range.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1279" name="Google Shape;1279;p87"/>
          <p:cNvPicPr preferRelativeResize="0"/>
          <p:nvPr/>
        </p:nvPicPr>
        <p:blipFill>
          <a:blip r:embed="rId3">
            <a:alphaModFix/>
          </a:blip>
          <a:stretch>
            <a:fillRect/>
          </a:stretch>
        </p:blipFill>
        <p:spPr>
          <a:xfrm>
            <a:off x="608100" y="1262200"/>
            <a:ext cx="6087901" cy="3593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 Exploring Data With Loc and Iloc</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285" name="Google Shape;1285;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86" name="Google Shape;1286;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7" name="Google Shape;1287;p88"/>
          <p:cNvSpPr txBox="1"/>
          <p:nvPr/>
        </p:nvSpPr>
        <p:spPr>
          <a:xfrm>
            <a:off x="506950" y="710000"/>
            <a:ext cx="8428200" cy="59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By passing in a colon by itself, </a:t>
            </a:r>
            <a:r>
              <a:rPr lang="en" sz="1200">
                <a:solidFill>
                  <a:srgbClr val="404040"/>
                </a:solidFill>
                <a:highlight>
                  <a:schemeClr val="lt2"/>
                </a:highlight>
                <a:latin typeface="Consolas"/>
                <a:ea typeface="Consolas"/>
                <a:cs typeface="Consolas"/>
                <a:sym typeface="Consolas"/>
              </a:rPr>
              <a:t>loc()</a:t>
            </a:r>
            <a:r>
              <a:rPr lang="en">
                <a:solidFill>
                  <a:srgbClr val="24292E"/>
                </a:solidFill>
                <a:highlight>
                  <a:srgbClr val="FFFFFF"/>
                </a:highlight>
                <a:latin typeface="Roboto"/>
                <a:ea typeface="Roboto"/>
                <a:cs typeface="Roboto"/>
                <a:sym typeface="Roboto"/>
              </a:rPr>
              <a:t> and </a:t>
            </a:r>
            <a:r>
              <a:rPr lang="en" sz="1200">
                <a:solidFill>
                  <a:srgbClr val="404040"/>
                </a:solidFill>
                <a:highlight>
                  <a:schemeClr val="lt2"/>
                </a:highlight>
                <a:latin typeface="Consolas"/>
                <a:ea typeface="Consolas"/>
                <a:cs typeface="Consolas"/>
                <a:sym typeface="Consolas"/>
              </a:rPr>
              <a:t>iloc()</a:t>
            </a:r>
            <a:r>
              <a:rPr lang="en">
                <a:solidFill>
                  <a:srgbClr val="24292E"/>
                </a:solidFill>
                <a:highlight>
                  <a:srgbClr val="FFFFFF"/>
                </a:highlight>
                <a:latin typeface="Roboto"/>
                <a:ea typeface="Roboto"/>
                <a:cs typeface="Roboto"/>
                <a:sym typeface="Roboto"/>
              </a:rPr>
              <a:t> will select all rows or columns depending on where it is placed in relation to the comma. </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1288" name="Google Shape;1288;p88"/>
          <p:cNvPicPr preferRelativeResize="0"/>
          <p:nvPr/>
        </p:nvPicPr>
        <p:blipFill>
          <a:blip r:embed="rId3">
            <a:alphaModFix/>
          </a:blip>
          <a:stretch>
            <a:fillRect/>
          </a:stretch>
        </p:blipFill>
        <p:spPr>
          <a:xfrm>
            <a:off x="152400" y="1433825"/>
            <a:ext cx="8839204" cy="26232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4" name="Google Shape;1294;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1295" name="Google Shape;1295;p89"/>
          <p:cNvPicPr preferRelativeResize="0"/>
          <p:nvPr/>
        </p:nvPicPr>
        <p:blipFill>
          <a:blip r:embed="rId3">
            <a:alphaModFix/>
          </a:blip>
          <a:stretch>
            <a:fillRect/>
          </a:stretch>
        </p:blipFill>
        <p:spPr>
          <a:xfrm>
            <a:off x="3706187" y="627775"/>
            <a:ext cx="1731625" cy="1515175"/>
          </a:xfrm>
          <a:prstGeom prst="rect">
            <a:avLst/>
          </a:prstGeom>
          <a:noFill/>
          <a:ln>
            <a:noFill/>
          </a:ln>
        </p:spPr>
      </p:pic>
      <p:pic>
        <p:nvPicPr>
          <p:cNvPr id="1296" name="Google Shape;1296;p89"/>
          <p:cNvPicPr preferRelativeResize="0"/>
          <p:nvPr/>
        </p:nvPicPr>
        <p:blipFill rotWithShape="1">
          <a:blip r:embed="rId4">
            <a:alphaModFix/>
          </a:blip>
          <a:srcRect b="9714" l="0" r="0" t="0"/>
          <a:stretch/>
        </p:blipFill>
        <p:spPr>
          <a:xfrm>
            <a:off x="5906525" y="627775"/>
            <a:ext cx="3020225" cy="3635674"/>
          </a:xfrm>
          <a:prstGeom prst="rect">
            <a:avLst/>
          </a:prstGeom>
          <a:noFill/>
          <a:ln>
            <a:noFill/>
          </a:ln>
        </p:spPr>
      </p:pic>
      <p:sp>
        <p:nvSpPr>
          <p:cNvPr id="1297" name="Google Shape;1297;p89"/>
          <p:cNvSpPr txBox="1"/>
          <p:nvPr/>
        </p:nvSpPr>
        <p:spPr>
          <a:xfrm>
            <a:off x="404050" y="2142950"/>
            <a:ext cx="61245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Roboto"/>
                <a:ea typeface="Roboto"/>
                <a:cs typeface="Roboto"/>
                <a:sym typeface="Roboto"/>
              </a:rPr>
              <a:t>loc() and iloc() can be used to conditionally filter rows of data based upon  the values within a column. </a:t>
            </a:r>
            <a:endParaRPr b="1" sz="2200">
              <a:solidFill>
                <a:schemeClr val="lt1"/>
              </a:solidFill>
              <a:latin typeface="Roboto"/>
              <a:ea typeface="Roboto"/>
              <a:cs typeface="Roboto"/>
              <a:sym typeface="Roboto"/>
            </a:endParaRPr>
          </a:p>
          <a:p>
            <a:pPr indent="0" lvl="0" marL="0" rtl="0" algn="l">
              <a:spcBef>
                <a:spcPts val="1200"/>
              </a:spcBef>
              <a:spcAft>
                <a:spcPts val="1200"/>
              </a:spcAft>
              <a:buClr>
                <a:schemeClr val="dk1"/>
              </a:buClr>
              <a:buSzPts val="1100"/>
              <a:buFont typeface="Arial"/>
              <a:buNone/>
            </a:pPr>
            <a:r>
              <a:t/>
            </a:r>
            <a:endParaRPr sz="2200">
              <a:solidFill>
                <a:schemeClr val="lt1"/>
              </a:solidFill>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